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324" r:id="rId7"/>
    <p:sldId id="262" r:id="rId8"/>
    <p:sldId id="263" r:id="rId9"/>
    <p:sldId id="264" r:id="rId10"/>
    <p:sldId id="349" r:id="rId11"/>
    <p:sldId id="265" r:id="rId12"/>
    <p:sldId id="266" r:id="rId13"/>
    <p:sldId id="267" r:id="rId14"/>
    <p:sldId id="350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325" r:id="rId36"/>
    <p:sldId id="288" r:id="rId37"/>
    <p:sldId id="326" r:id="rId38"/>
    <p:sldId id="289" r:id="rId39"/>
    <p:sldId id="290" r:id="rId40"/>
    <p:sldId id="327" r:id="rId41"/>
    <p:sldId id="328" r:id="rId42"/>
    <p:sldId id="329" r:id="rId43"/>
    <p:sldId id="330" r:id="rId44"/>
    <p:sldId id="331" r:id="rId45"/>
    <p:sldId id="332" r:id="rId46"/>
    <p:sldId id="333" r:id="rId47"/>
    <p:sldId id="334" r:id="rId48"/>
    <p:sldId id="335" r:id="rId49"/>
    <p:sldId id="336" r:id="rId50"/>
    <p:sldId id="337" r:id="rId51"/>
    <p:sldId id="338" r:id="rId52"/>
    <p:sldId id="339" r:id="rId53"/>
    <p:sldId id="340" r:id="rId54"/>
    <p:sldId id="341" r:id="rId55"/>
    <p:sldId id="342" r:id="rId56"/>
    <p:sldId id="343" r:id="rId57"/>
    <p:sldId id="344" r:id="rId58"/>
    <p:sldId id="345" r:id="rId59"/>
    <p:sldId id="346" r:id="rId60"/>
    <p:sldId id="347" r:id="rId61"/>
    <p:sldId id="348" r:id="rId62"/>
    <p:sldId id="294" r:id="rId63"/>
    <p:sldId id="295" r:id="rId64"/>
    <p:sldId id="296" r:id="rId65"/>
    <p:sldId id="297" r:id="rId66"/>
    <p:sldId id="298" r:id="rId67"/>
    <p:sldId id="299" r:id="rId68"/>
    <p:sldId id="300" r:id="rId69"/>
    <p:sldId id="317" r:id="rId70"/>
    <p:sldId id="318" r:id="rId71"/>
    <p:sldId id="319" r:id="rId72"/>
    <p:sldId id="320" r:id="rId73"/>
    <p:sldId id="321" r:id="rId74"/>
    <p:sldId id="351" r:id="rId75"/>
    <p:sldId id="323" r:id="rId7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7396" autoAdjust="0"/>
  </p:normalViewPr>
  <p:slideViewPr>
    <p:cSldViewPr>
      <p:cViewPr varScale="1">
        <p:scale>
          <a:sx n="164" d="100"/>
          <a:sy n="164" d="100"/>
        </p:scale>
        <p:origin x="4266" y="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10/11/2021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6200" y="21771"/>
            <a:ext cx="8991600" cy="1959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az-Latn-AZ" sz="6000" b="1" dirty="0" smtClean="0">
                <a:solidFill>
                  <a:schemeClr val="accent4">
                    <a:lumMod val="50000"/>
                  </a:schemeClr>
                </a:solidFill>
              </a:rPr>
              <a:t>Azərbaycan Dövlət Neft və Sənaye Universiteti</a:t>
            </a:r>
            <a:endParaRPr lang="en-US" sz="6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Picture 4" descr="Image result for adns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114550"/>
            <a:ext cx="4676775" cy="4676776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46716" y="2114550"/>
            <a:ext cx="4372883" cy="12273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dirty="0" smtClean="0">
                <a:solidFill>
                  <a:srgbClr val="002060"/>
                </a:solidFill>
                <a:latin typeface="+mn-lt"/>
              </a:rPr>
              <a:t>Numerical Methods I</a:t>
            </a:r>
          </a:p>
        </p:txBody>
      </p:sp>
      <p:sp>
        <p:nvSpPr>
          <p:cNvPr id="2" name="AutoShape 2" descr="Image result for calculu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Image result for numerical analysis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37" y="3341914"/>
            <a:ext cx="3098840" cy="309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4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sz="3200" b="1" dirty="0"/>
              <a:t>The major goal of the present </a:t>
            </a:r>
            <a:r>
              <a:rPr lang="en-US" sz="3200" b="1" dirty="0" smtClean="0"/>
              <a:t>lecture </a:t>
            </a:r>
            <a:r>
              <a:rPr lang="en-US" sz="3200" b="1" dirty="0"/>
              <a:t>is to show you how this can be done.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752600"/>
            <a:ext cx="9144000" cy="2097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sz="3200" b="1" dirty="0" smtClean="0"/>
              <a:t>However</a:t>
            </a:r>
            <a:r>
              <a:rPr lang="en-US" sz="32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sz="3200" b="1" dirty="0" smtClean="0"/>
              <a:t> we </a:t>
            </a:r>
            <a:r>
              <a:rPr lang="en-US" sz="3200" b="1" dirty="0"/>
              <a:t>do assume that you have been exposed to the rudiments of computer programming.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191000"/>
            <a:ext cx="9144000" cy="2097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sz="3200" b="1" dirty="0"/>
              <a:t>Therefore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sz="3200" b="1" dirty="0"/>
              <a:t> our emphasis here is on facets of programming that directly affect its use </a:t>
            </a:r>
            <a:r>
              <a:rPr lang="en-US" sz="3200" b="1" dirty="0" smtClean="0"/>
              <a:t>in scientific and engineering </a:t>
            </a:r>
            <a:r>
              <a:rPr lang="en-US" sz="3200" b="1" dirty="0"/>
              <a:t>problem solving.</a:t>
            </a:r>
          </a:p>
        </p:txBody>
      </p:sp>
    </p:spTree>
    <p:extLst>
      <p:ext uri="{BB962C8B-B14F-4D97-AF65-F5344CB8AC3E}">
        <p14:creationId xmlns:p14="http://schemas.microsoft.com/office/powerpoint/2010/main" val="45863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𝐂𝐨𝐦𝐩𝐮𝐭𝐞𝐫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𝐏𝐫𝐨𝐠𝐫𝐚𝐦𝐬</m:t>
                    </m:r>
                  </m:oMath>
                </a14:m>
                <a:endParaRPr lang="en-US" sz="36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Computer programs are merely a set of instructions that direct the computer to perform </a:t>
                </a:r>
                <a:r>
                  <a:rPr lang="en-US" sz="3200" b="1" dirty="0" smtClean="0"/>
                  <a:t>a certain </a:t>
                </a:r>
                <a:r>
                  <a:rPr lang="en-US" sz="3200" b="1" dirty="0"/>
                  <a:t>task.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139321"/>
              </a:xfrm>
              <a:prstGeom prst="rect">
                <a:avLst/>
              </a:prstGeom>
              <a:blipFill>
                <a:blip r:embed="rId2"/>
                <a:stretch>
                  <a:fillRect l="-1667" r="-1667" b="-3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3276817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Since many individuals write programs for a broad range of applications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most high</a:t>
                </a:r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-</a:t>
                </a:r>
                <a:r>
                  <a:rPr lang="en-US" sz="3200" b="1" dirty="0" smtClean="0"/>
                  <a:t>level </a:t>
                </a:r>
                <a:r>
                  <a:rPr lang="en-US" sz="3200" b="1" dirty="0"/>
                  <a:t>computer languages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like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𝐅𝐨𝐫𝐭𝐫𝐚𝐧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and </a:t>
                </a:r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𝐂</m:t>
                    </m:r>
                    <m:r>
                      <a:rPr lang="en-US" sz="3200" b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200" b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𝐂</m:t>
                    </m:r>
                  </m:oMath>
                </a14:m>
                <a:r>
                  <a:rPr lang="en-US" sz="3200" b="1" dirty="0">
                    <a:solidFill>
                      <a:srgbClr val="002060"/>
                    </a:solidFill>
                  </a:rPr>
                  <a:t>++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have rich capabilities.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76817"/>
                <a:ext cx="9144000" cy="3046988"/>
              </a:xfrm>
              <a:prstGeom prst="rect">
                <a:avLst/>
              </a:prstGeom>
              <a:blipFill>
                <a:blip r:embed="rId3"/>
                <a:stretch>
                  <a:fillRect l="-1667" r="-1667" b="-3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422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Although some scientists and engineers </a:t>
                </a:r>
                <a:r>
                  <a:rPr lang="en-US" sz="3200" b="1" dirty="0"/>
                  <a:t>might need to </a:t>
                </a:r>
                <a:r>
                  <a:rPr lang="en-US" sz="3200" b="1" dirty="0" smtClean="0"/>
                  <a:t>employ </a:t>
                </a:r>
                <a:r>
                  <a:rPr lang="en-US" sz="3200" b="1" dirty="0"/>
                  <a:t>the full range of these capabilities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most merely </a:t>
                </a:r>
                <a:r>
                  <a:rPr lang="en-US" sz="3200" b="1" dirty="0" smtClean="0"/>
                  <a:t>require the </a:t>
                </a:r>
                <a:r>
                  <a:rPr lang="en-US" sz="3200" b="1" dirty="0"/>
                  <a:t>ability to perform </a:t>
                </a:r>
                <a:r>
                  <a:rPr lang="en-US" sz="3200" b="1" dirty="0" smtClean="0"/>
                  <a:t>numerical </a:t>
                </a:r>
                <a:r>
                  <a:rPr lang="en-US" sz="3200" b="1" dirty="0"/>
                  <a:t>calculations.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3072348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Looked at from this perspective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we can </a:t>
                </a:r>
                <a:r>
                  <a:rPr lang="en-US" sz="3200" b="1" dirty="0" smtClean="0"/>
                  <a:t>narrow down </a:t>
                </a:r>
                <a:r>
                  <a:rPr lang="en-US" sz="3200" b="1" dirty="0"/>
                  <a:t>the complexity to a few </a:t>
                </a:r>
                <a:r>
                  <a:rPr lang="en-US" sz="3200" b="1" dirty="0" smtClean="0"/>
                  <a:t>programming topics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which include:</a:t>
                </a:r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Simple information representation (constants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variables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and type declarations</a:t>
                </a:r>
                <a:r>
                  <a:rPr lang="en-US" sz="3200" b="1" dirty="0" smtClean="0"/>
                  <a:t>)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72348"/>
                <a:ext cx="9144000" cy="3785652"/>
              </a:xfrm>
              <a:prstGeom prst="rect">
                <a:avLst/>
              </a:prstGeom>
              <a:blipFill>
                <a:blip r:embed="rId3"/>
                <a:stretch>
                  <a:fillRect l="-1667" r="-1667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307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Advanced information representation (data structure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arrays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and records</a:t>
                </a:r>
                <a:r>
                  <a:rPr lang="en-US" sz="3200" b="1" dirty="0" smtClean="0"/>
                  <a:t>)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494255"/>
              </a:xfrm>
              <a:prstGeom prst="rect">
                <a:avLst/>
              </a:prstGeom>
              <a:blipFill rotWithShape="0">
                <a:blip r:embed="rId2"/>
                <a:stretch>
                  <a:fillRect l="-1533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155454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 smtClean="0"/>
                  <a:t>Mathematical formulas (assignment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priority rules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and intrinsic or built</a:t>
                </a:r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-</a:t>
                </a:r>
                <a:r>
                  <a:rPr lang="en-US" sz="3200" b="1" dirty="0" smtClean="0"/>
                  <a:t>in functions)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54540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l="-1533" r="-1667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388620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Logical representation (sequence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selection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and repetition</a:t>
                </a:r>
                <a:r>
                  <a:rPr lang="en-US" sz="3200" b="1" dirty="0" smtClean="0"/>
                  <a:t>)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86200"/>
                <a:ext cx="9144000" cy="1494255"/>
              </a:xfrm>
              <a:prstGeom prst="rect">
                <a:avLst/>
              </a:prstGeom>
              <a:blipFill>
                <a:blip r:embed="rId4"/>
                <a:stretch>
                  <a:fillRect l="-1533" r="-733" b="-1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528834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 smtClean="0"/>
                  <a:t>Modular programming (functions and subroutines)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54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88340"/>
                <a:ext cx="9144000" cy="1569660"/>
              </a:xfrm>
              <a:prstGeom prst="rect">
                <a:avLst/>
              </a:prstGeom>
              <a:blipFill>
                <a:blip r:embed="rId5"/>
                <a:stretch>
                  <a:fillRect l="-1533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0" y="3124200"/>
            <a:ext cx="9144000" cy="755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smtClean="0"/>
              <a:t>Input/output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;</a:t>
            </a:r>
            <a:endParaRPr lang="en-US" sz="3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84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2097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sz="3200" b="1" dirty="0"/>
              <a:t>Because we assume that you have had some prior exposure to programming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sz="3200" b="1" dirty="0"/>
              <a:t> we </a:t>
            </a:r>
            <a:r>
              <a:rPr lang="en-US" sz="3200" b="1" dirty="0" smtClean="0"/>
              <a:t>will not </a:t>
            </a:r>
            <a:r>
              <a:rPr lang="en-US" sz="3200" b="1" dirty="0"/>
              <a:t>spend time on the first four of these areas.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2286000"/>
                <a:ext cx="9144000" cy="2096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40000"/>
                  </a:lnSpc>
                </a:pPr>
                <a:r>
                  <a:rPr lang="en-US" sz="3200" b="1" dirty="0"/>
                  <a:t>Here we emphasize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𝐥𝐨𝐠𝐢𝐜𝐚𝐥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𝐫𝐞𝐩𝐫𝐞𝐬𝐞𝐧𝐭𝐚𝐭𝐢𝐨𝐧</m:t>
                    </m:r>
                  </m:oMath>
                </a14:m>
                <a:r>
                  <a:rPr lang="en-US" sz="3200" b="1" dirty="0"/>
                  <a:t> because it is the single area that most influences an algorithm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3200" b="1" dirty="0"/>
                  <a:t>s coherence and understandability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86000"/>
                <a:ext cx="9144000" cy="2096023"/>
              </a:xfrm>
              <a:prstGeom prst="rect">
                <a:avLst/>
              </a:prstGeom>
              <a:blipFill>
                <a:blip r:embed="rId2"/>
                <a:stretch>
                  <a:fillRect l="-1667" r="-1667" b="-8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4572000"/>
                <a:ext cx="9144000" cy="2096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40000"/>
                  </a:lnSpc>
                </a:pPr>
                <a:r>
                  <a:rPr lang="en-US" sz="3200" b="1" dirty="0" smtClean="0"/>
                  <a:t>We </a:t>
                </a:r>
                <a:r>
                  <a:rPr lang="en-US" sz="3200" b="1" dirty="0"/>
                  <a:t>also include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𝐦𝐨𝐝𝐮𝐥𝐚𝐫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𝐩𝐫𝐨𝐠𝐫𝐚𝐦𝐦𝐢𝐧𝐠</m:t>
                    </m:r>
                  </m:oMath>
                </a14:m>
                <a:r>
                  <a:rPr lang="en-US" sz="3200" b="1" dirty="0">
                    <a:solidFill>
                      <a:srgbClr val="002060"/>
                    </a:solidFill>
                  </a:rPr>
                  <a:t> </a:t>
                </a:r>
                <a:r>
                  <a:rPr lang="en-US" sz="3200" b="1" dirty="0"/>
                  <a:t>because it also contributes greatly to a program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3200" b="1" dirty="0"/>
                  <a:t>s organization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72000"/>
                <a:ext cx="9144000" cy="2096023"/>
              </a:xfrm>
              <a:prstGeom prst="rect">
                <a:avLst/>
              </a:prstGeom>
              <a:blipFill>
                <a:blip r:embed="rId3"/>
                <a:stretch>
                  <a:fillRect l="-1667" r="-1667" b="-8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304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addition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>
                    <a:solidFill>
                      <a:srgbClr val="002060"/>
                    </a:solidFill>
                  </a:rPr>
                  <a:t>modules</a:t>
                </a:r>
                <a:r>
                  <a:rPr lang="en-US" sz="3200" b="1" dirty="0"/>
                  <a:t> provide a means to </a:t>
                </a:r>
                <a:r>
                  <a:rPr lang="en-US" sz="3200" b="1" dirty="0" smtClean="0"/>
                  <a:t>archive </a:t>
                </a:r>
                <a:r>
                  <a:rPr lang="en-US" sz="3200" b="1" dirty="0"/>
                  <a:t>useful </a:t>
                </a:r>
                <a:r>
                  <a:rPr lang="en-US" sz="3200" b="1" dirty="0" smtClean="0"/>
                  <a:t>algorithms in </a:t>
                </a:r>
                <a:r>
                  <a:rPr lang="en-US" sz="3200" b="1" dirty="0"/>
                  <a:t>a convenient format for subsequent applications.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/>
          <p:cNvCxnSpPr/>
          <p:nvPr/>
        </p:nvCxnSpPr>
        <p:spPr>
          <a:xfrm>
            <a:off x="0" y="2438400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8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0"/>
            <a:ext cx="914400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6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Structured Programming</a:t>
            </a:r>
          </a:p>
          <a:p>
            <a:pPr algn="just">
              <a:lnSpc>
                <a:spcPct val="150000"/>
              </a:lnSpc>
            </a:pPr>
            <a:r>
              <a:rPr lang="en-US" sz="3200" b="1" dirty="0"/>
              <a:t>In the early days of computer</a:t>
            </a:r>
            <a:r>
              <a:rPr lang="en-US" sz="3200" b="1" dirty="0" smtClean="0"/>
              <a:t> systems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 smtClean="0"/>
              <a:t> programmers usually </a:t>
            </a:r>
            <a:r>
              <a:rPr lang="en-US" sz="3200" b="1" dirty="0"/>
              <a:t>did not pay much attention to </a:t>
            </a:r>
            <a:r>
              <a:rPr lang="en-US" sz="3200" b="1" dirty="0" smtClean="0"/>
              <a:t>whether their </a:t>
            </a:r>
            <a:r>
              <a:rPr lang="en-US" sz="3200" b="1" dirty="0"/>
              <a:t>programs were clear and easy to understand.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41148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Today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it is recognized that there </a:t>
                </a:r>
                <a:r>
                  <a:rPr lang="en-US" sz="3200" b="1" dirty="0" smtClean="0"/>
                  <a:t>are many </a:t>
                </a:r>
                <a:r>
                  <a:rPr lang="en-US" sz="3200" b="1" dirty="0"/>
                  <a:t>benefits to writing organized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well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-</a:t>
                </a:r>
                <a:r>
                  <a:rPr lang="en-US" sz="3200" b="1" dirty="0"/>
                  <a:t>structured code.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1480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941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1965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800" b="1" dirty="0"/>
                  <a:t>Aside from the obvious </a:t>
                </a:r>
                <a:r>
                  <a:rPr lang="en-US" sz="2800" b="1" dirty="0" smtClean="0"/>
                  <a:t>benefit of </a:t>
                </a:r>
                <a:r>
                  <a:rPr lang="en-US" sz="2800" b="1" dirty="0"/>
                  <a:t>making software much easier to share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it also helps generate much more </a:t>
                </a:r>
                <a:r>
                  <a:rPr lang="en-US" sz="2800" b="1" dirty="0" smtClean="0"/>
                  <a:t>efficient program </a:t>
                </a:r>
                <a:r>
                  <a:rPr lang="en-US" sz="2800" b="1" dirty="0"/>
                  <a:t>development.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965346"/>
              </a:xfrm>
              <a:prstGeom prst="rect">
                <a:avLst/>
              </a:prstGeom>
              <a:blipFill>
                <a:blip r:embed="rId2"/>
                <a:stretch>
                  <a:fillRect l="-1333" r="-1333" b="-77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362200"/>
                <a:ext cx="9144000" cy="1964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800" b="1" dirty="0"/>
                  <a:t>That is</a:t>
                </a:r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2800" b="1" dirty="0"/>
                  <a:t> well</a:t>
                </a:r>
                <a:r>
                  <a:rPr lang="en-US" sz="28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-</a:t>
                </a:r>
                <a:r>
                  <a:rPr lang="en-US" sz="2800" b="1" dirty="0"/>
                  <a:t>structured </a:t>
                </a:r>
                <a:r>
                  <a:rPr lang="en-US" sz="2800" b="1" dirty="0" smtClean="0"/>
                  <a:t>code is </a:t>
                </a:r>
                <a:r>
                  <a:rPr lang="en-US" sz="2800" b="1" dirty="0"/>
                  <a:t>invariably easier to </a:t>
                </a:r>
                <a:r>
                  <a:rPr lang="en-US" sz="2800" b="1" dirty="0" smtClean="0"/>
                  <a:t>debug and </a:t>
                </a:r>
                <a:r>
                  <a:rPr lang="en-US" sz="2800" b="1" dirty="0"/>
                  <a:t>test</a:t>
                </a:r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2800" b="1" dirty="0"/>
                  <a:t> resulting in programs that take a shorter time to develop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test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and update</a:t>
                </a:r>
                <a:r>
                  <a:rPr lang="en-US" sz="2800" b="1" dirty="0" smtClean="0"/>
                  <a:t>.</a:t>
                </a:r>
                <a:endParaRPr lang="en-US" sz="14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62200"/>
                <a:ext cx="9144000" cy="1964064"/>
              </a:xfrm>
              <a:prstGeom prst="rect">
                <a:avLst/>
              </a:prstGeom>
              <a:blipFill>
                <a:blip r:embed="rId3"/>
                <a:stretch>
                  <a:fillRect l="-1333" r="-1333" b="-7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4648200"/>
            <a:ext cx="9144000" cy="1846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sz="2800" b="1" dirty="0"/>
              <a:t>Computer scientists have systematically studied the factors and procedures needed </a:t>
            </a:r>
            <a:r>
              <a:rPr lang="en-US" sz="2800" b="1" dirty="0" smtClean="0"/>
              <a:t>to develop </a:t>
            </a:r>
            <a:r>
              <a:rPr lang="en-US" sz="2800" b="1" dirty="0"/>
              <a:t>high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en-US" sz="2800" b="1" dirty="0"/>
              <a:t>quality software of this kind.</a:t>
            </a:r>
          </a:p>
        </p:txBody>
      </p:sp>
    </p:spTree>
    <p:extLst>
      <p:ext uri="{BB962C8B-B14F-4D97-AF65-F5344CB8AC3E}">
        <p14:creationId xmlns:p14="http://schemas.microsoft.com/office/powerpoint/2010/main" val="227994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333685"/>
                <a:ext cx="91440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A key idea behind structured programming is that any numerical algorithm can be composed </a:t>
                </a:r>
                <a:r>
                  <a:rPr lang="en-US" sz="3200" b="1" dirty="0"/>
                  <a:t>using the three fundamental control structures: </a:t>
                </a:r>
                <a:endParaRPr lang="en-US" sz="3200" b="1" dirty="0" smtClean="0"/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 smtClean="0"/>
                  <a:t>sequence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3200" b="1" dirty="0"/>
                  <a:t> </a:t>
                </a:r>
                <a:endParaRPr lang="en-US" sz="3200" b="1" dirty="0" smtClean="0"/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 smtClean="0"/>
                  <a:t>selection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3200" b="1" dirty="0"/>
                  <a:t> </a:t>
                </a:r>
                <a:endParaRPr lang="en-US" sz="3200" b="1" dirty="0" smtClean="0"/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 smtClean="0"/>
                  <a:t>repetition</a:t>
                </a:r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33685"/>
                <a:ext cx="9144000" cy="4524315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essence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𝐬𝐭𝐫𝐮𝐜𝐭𝐮𝐫𝐞𝐝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𝐩𝐫𝐨𝐠𝐫𝐚𝐦𝐦𝐢𝐧𝐠</m:t>
                    </m:r>
                  </m:oMath>
                </a14:m>
                <a:r>
                  <a:rPr lang="en-US" sz="3200" b="1" dirty="0"/>
                  <a:t> is a set </a:t>
                </a:r>
                <a:r>
                  <a:rPr lang="en-US" sz="3200" b="1" dirty="0" smtClean="0"/>
                  <a:t>of rules </a:t>
                </a:r>
                <a:r>
                  <a:rPr lang="en-US" sz="3200" b="1" dirty="0"/>
                  <a:t>that prescribe good style habits for </a:t>
                </a:r>
                <a:r>
                  <a:rPr lang="en-US" sz="3200" b="1" dirty="0" smtClean="0"/>
                  <a:t>the programmer</a:t>
                </a:r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866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970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the following </a:t>
                </a:r>
                <a:r>
                  <a:rPr lang="en-US" sz="3200" b="1" dirty="0" smtClean="0"/>
                  <a:t>sections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we will describe each of these structures.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To </a:t>
                </a:r>
                <a:r>
                  <a:rPr lang="en-US" sz="3200" b="1" dirty="0"/>
                  <a:t>keep this </a:t>
                </a:r>
                <a:r>
                  <a:rPr lang="en-US" sz="3200" b="1" dirty="0" smtClean="0"/>
                  <a:t>description generic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we will employ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𝐟𝐥𝐨𝐰𝐜𝐡𝐚𝐫𝐭𝐬</m:t>
                    </m:r>
                  </m:oMath>
                </a14:m>
                <a:r>
                  <a:rPr lang="en-US" sz="3200" b="1" dirty="0">
                    <a:solidFill>
                      <a:srgbClr val="002060"/>
                    </a:solidFill>
                  </a:rPr>
                  <a:t> </a:t>
                </a:r>
                <a:r>
                  <a:rPr lang="en-US" sz="3200" b="1" dirty="0"/>
                  <a:t>and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𝐩𝐬𝐞𝐮𝐝𝐨𝐜𝐨𝐝𝐞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970108"/>
              </a:xfrm>
              <a:prstGeom prst="rect">
                <a:avLst/>
              </a:prstGeom>
              <a:blipFill>
                <a:blip r:embed="rId2"/>
                <a:stretch>
                  <a:fillRect l="-1667" r="-1667" b="-5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3124200"/>
                <a:ext cx="9144000" cy="156966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𝐟𝐥𝐨𝐰𝐜𝐡𝐚𝐫𝐭</m:t>
                    </m:r>
                  </m:oMath>
                </a14:m>
                <a:r>
                  <a:rPr lang="en-US" sz="3200" b="1" dirty="0"/>
                  <a:t> is a visual </a:t>
                </a:r>
                <a:r>
                  <a:rPr lang="en-US" sz="3200" b="1" dirty="0" smtClean="0"/>
                  <a:t>or graphical </a:t>
                </a:r>
                <a:r>
                  <a:rPr lang="en-US" sz="3200" b="1" dirty="0"/>
                  <a:t>representation of an algorithm.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24200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4697409"/>
                <a:ext cx="9144000" cy="2160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40000"/>
                  </a:lnSpc>
                </a:pPr>
                <a:r>
                  <a:rPr lang="en-US" sz="3200" b="1" dirty="0" smtClean="0"/>
                  <a:t>The flowchart employs a series of blocks and arrows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each </a:t>
                </a:r>
                <a:r>
                  <a:rPr lang="en-US" sz="3200" b="1" dirty="0"/>
                  <a:t>of which represents a particular operation or step in the </a:t>
                </a:r>
                <a:r>
                  <a:rPr lang="en-US" sz="3200" b="1" dirty="0" smtClean="0"/>
                  <a:t>algorithm (see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 smtClean="0"/>
                  <a:t>)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97409"/>
                <a:ext cx="9144000" cy="2160591"/>
              </a:xfrm>
              <a:prstGeom prst="rect">
                <a:avLst/>
              </a:prstGeom>
              <a:blipFill>
                <a:blip r:embed="rId4"/>
                <a:stretch>
                  <a:fillRect l="-1667" r="-1667" b="-5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1830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0" y="2438400"/>
            <a:ext cx="9144000" cy="1087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Programming and Software</a:t>
            </a:r>
            <a:endParaRPr lang="en-US" sz="4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420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accent4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smtClean="0">
                        <a:solidFill>
                          <a:schemeClr val="accent4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smtClean="0">
                        <a:solidFill>
                          <a:schemeClr val="accent4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 smtClean="0"/>
                  <a:t>.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𝐚𝐫𝐫𝐨𝐰𝐬</m:t>
                    </m:r>
                  </m:oMath>
                </a14:m>
                <a:r>
                  <a:rPr lang="en-US" sz="3200" b="1" dirty="0"/>
                  <a:t> represent the sequence in which the operations are implemented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>
                <a:blip r:embed="rId2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929945"/>
            <a:ext cx="9144000" cy="454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6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Not everyone involved with </a:t>
                </a:r>
                <a:r>
                  <a:rPr lang="en-US" sz="3200" b="1" dirty="0" smtClean="0"/>
                  <a:t>computer programming </a:t>
                </a:r>
                <a:r>
                  <a:rPr lang="en-US" sz="3200" b="1" dirty="0"/>
                  <a:t>agrees that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𝐟𝐥𝐨𝐰𝐜𝐡𝐚𝐫𝐭𝐢𝐧𝐠</m:t>
                    </m:r>
                  </m:oMath>
                </a14:m>
                <a:r>
                  <a:rPr lang="en-US" sz="3200" b="1" dirty="0"/>
                  <a:t> is a </a:t>
                </a:r>
                <a:r>
                  <a:rPr lang="en-US" sz="3200" b="1" dirty="0" smtClean="0"/>
                  <a:t>productive endeavor</a:t>
                </a:r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28600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fact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some experienced programmers do not advocate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𝐟𝐥𝐨𝐰𝐜𝐡𝐚𝐫𝐭𝐬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86000"/>
                <a:ext cx="9144000" cy="1494255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381000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However</a:t>
                </a:r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 smtClean="0"/>
                  <a:t> there </a:t>
                </a:r>
                <a:r>
                  <a:rPr lang="en-US" sz="3200" b="1" dirty="0"/>
                  <a:t>are three good reasons for studying </a:t>
                </a:r>
                <a:r>
                  <a:rPr lang="en-US" sz="3200" b="1" dirty="0" smtClean="0"/>
                  <a:t>them: </a:t>
                </a:r>
              </a:p>
              <a:p>
                <a:pPr marL="457200" indent="-457200"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3200" b="1" dirty="0" smtClean="0"/>
                  <a:t>First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they are </a:t>
                </a:r>
                <a:r>
                  <a:rPr lang="en-US" sz="3200" b="1" dirty="0" smtClean="0"/>
                  <a:t>still used </a:t>
                </a:r>
                <a:r>
                  <a:rPr lang="en-US" sz="3200" b="1" dirty="0"/>
                  <a:t>for expressing and communicating algorithms.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10000"/>
                <a:ext cx="9144000" cy="3046988"/>
              </a:xfrm>
              <a:prstGeom prst="rect">
                <a:avLst/>
              </a:prstGeom>
              <a:blipFill>
                <a:blip r:embed="rId4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5893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3200" b="1" dirty="0" smtClean="0"/>
                  <a:t>Second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even if they are not </a:t>
                </a:r>
                <a:r>
                  <a:rPr lang="en-US" sz="3200" b="1" dirty="0" smtClean="0"/>
                  <a:t>employed routinely (on a daily basis)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there will be times when they will prove </a:t>
                </a:r>
                <a:r>
                  <a:rPr lang="en-US" sz="3200" b="1" dirty="0" smtClean="0"/>
                  <a:t>useful in planning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unraveling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or </a:t>
                </a:r>
                <a:r>
                  <a:rPr lang="en-US" sz="3200" b="1" dirty="0" smtClean="0"/>
                  <a:t>communicating the </a:t>
                </a:r>
                <a:r>
                  <a:rPr lang="en-US" sz="3200" b="1" dirty="0"/>
                  <a:t>logic of your own or someone else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3200" b="1" dirty="0"/>
                  <a:t>s program.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blipFill>
                <a:blip r:embed="rId2"/>
                <a:stretch>
                  <a:fillRect l="-1467" r="-1667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3886200"/>
                <a:ext cx="9144000" cy="297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3200" b="1" dirty="0" smtClean="0"/>
                  <a:t>Finally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they </a:t>
                </a:r>
                <a:r>
                  <a:rPr lang="en-US" sz="3200" b="1" dirty="0"/>
                  <a:t>are excellent pedagogical tools</a:t>
                </a:r>
                <a:r>
                  <a:rPr lang="en-US" sz="3200" b="1" dirty="0" smtClean="0"/>
                  <a:t>. </a:t>
                </a:r>
                <a:r>
                  <a:rPr lang="en-US" sz="3200" b="1" dirty="0"/>
                  <a:t>From a teaching perspective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they are ideal vehicles for visualizing some of the fundamental control </a:t>
                </a:r>
                <a:r>
                  <a:rPr lang="en-US" sz="3200" b="1" dirty="0" smtClean="0"/>
                  <a:t>structures. 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86200"/>
                <a:ext cx="9144000" cy="2971583"/>
              </a:xfrm>
              <a:prstGeom prst="rect">
                <a:avLst/>
              </a:prstGeom>
              <a:blipFill rotWithShape="0">
                <a:blip r:embed="rId3"/>
                <a:stretch>
                  <a:fillRect l="-1467" r="-1667" b="-5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126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An alternative approach to express an algorithm that bridges the gap between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𝐟𝐥𝐨𝐰𝐜𝐡𝐚𝐫𝐭𝐬</m:t>
                    </m:r>
                  </m:oMath>
                </a14:m>
                <a:r>
                  <a:rPr lang="en-US" sz="3200" b="1" dirty="0" smtClean="0"/>
                  <a:t> and </a:t>
                </a:r>
                <a:r>
                  <a:rPr lang="en-US" sz="3200" b="1" dirty="0"/>
                  <a:t>computer code is called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𝐩𝐬𝐞𝐮𝐝𝐨𝐜𝐨𝐝𝐞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232919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0" y="246894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This technique uses code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en-US" sz="3200" b="1" dirty="0"/>
              <a:t>like </a:t>
            </a:r>
            <a:r>
              <a:rPr lang="en-US" sz="3200" b="1" dirty="0" smtClean="0"/>
              <a:t>statements in </a:t>
            </a:r>
            <a:r>
              <a:rPr lang="en-US" sz="3200" b="1" dirty="0"/>
              <a:t>place of the graphical symbols of the flowchart.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4320281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One advantage of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𝐩𝐬𝐞𝐮𝐝𝐨𝐜𝐨𝐝𝐞</m:t>
                    </m:r>
                  </m:oMath>
                </a14:m>
                <a:r>
                  <a:rPr lang="en-US" sz="3200" b="1" dirty="0"/>
                  <a:t> is that it is easier to develop a program with it </a:t>
                </a:r>
                <a:r>
                  <a:rPr lang="en-US" sz="3200" b="1" dirty="0" smtClean="0"/>
                  <a:t>than with </a:t>
                </a:r>
                <a:r>
                  <a:rPr lang="en-US" sz="3200" b="1" dirty="0"/>
                  <a:t>a flowchart.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20281"/>
                <a:ext cx="9144000" cy="2232919"/>
              </a:xfrm>
              <a:prstGeom prst="rect">
                <a:avLst/>
              </a:prstGeom>
              <a:blipFill>
                <a:blip r:embed="rId3"/>
                <a:stretch>
                  <a:fillRect l="-1667" r="-166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694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𝐩𝐬𝐞𝐮𝐝𝐨𝐜𝐨𝐝𝐞</m:t>
                    </m:r>
                  </m:oMath>
                </a14:m>
                <a:r>
                  <a:rPr lang="en-US" sz="3200" b="1" dirty="0"/>
                  <a:t> is also easier to modify and share with others.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494255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16002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In the present course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we will use flowcharts for pedagogical purposes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they </a:t>
                </a:r>
                <a:r>
                  <a:rPr lang="en-US" sz="3200" b="1" dirty="0"/>
                  <a:t>are especially </a:t>
                </a:r>
                <a:r>
                  <a:rPr lang="en-US" sz="3200" b="1" dirty="0" smtClean="0"/>
                  <a:t>better suited </a:t>
                </a:r>
                <a:r>
                  <a:rPr lang="en-US" sz="3200" b="1" dirty="0"/>
                  <a:t>for </a:t>
                </a:r>
                <a:r>
                  <a:rPr lang="en-US" sz="3200" b="1" dirty="0" smtClean="0"/>
                  <a:t>visualizing complex algorithms.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00200"/>
                <a:ext cx="9144000" cy="2308324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 b="-4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0" y="419100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Pseudocode will be our principal vehicle </a:t>
            </a:r>
            <a:r>
              <a:rPr lang="en-US" sz="3200" b="1" dirty="0" smtClean="0"/>
              <a:t>for communicating </a:t>
            </a:r>
            <a:r>
              <a:rPr lang="en-US" sz="3200" b="1" dirty="0"/>
              <a:t>algorithms related to </a:t>
            </a:r>
            <a:r>
              <a:rPr lang="en-US" sz="3200" b="1" dirty="0" smtClean="0"/>
              <a:t>numerical methods</a:t>
            </a:r>
            <a:r>
              <a:rPr lang="en-US" sz="3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276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838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 algn="ctr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sz="36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𝐋𝐨𝐠𝐢𝐜𝐚𝐥</m:t>
                    </m:r>
                    <m:r>
                      <a:rPr lang="en-US" sz="36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𝐑𝐞𝐩𝐫𝐞𝐬𝐞𝐧𝐭𝐚𝐭𝐢𝐨𝐧</m:t>
                    </m:r>
                  </m:oMath>
                </a14:m>
                <a:r>
                  <a:rPr lang="en-US" sz="3600" b="1" dirty="0" smtClean="0">
                    <a:solidFill>
                      <a:srgbClr val="7030A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 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384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921603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</a:t>
                </a:r>
                <a14:m>
                  <m:oMath xmlns:m="http://schemas.openxmlformats.org/officeDocument/2006/math">
                    <m:r>
                      <a:rPr lang="en-US" sz="3200" b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𝐬𝐞𝐪𝐮𝐞𝐧𝐜𝐞</m:t>
                    </m:r>
                  </m:oMath>
                </a14:m>
                <a:r>
                  <a:rPr lang="en-US" sz="3200" b="1" dirty="0"/>
                  <a:t> structure expresses the trivial idea that unless you direct it otherwise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computer </a:t>
                </a:r>
                <a:r>
                  <a:rPr lang="en-US" sz="3200" b="1" dirty="0" smtClean="0"/>
                  <a:t>code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21603"/>
                <a:ext cx="9144000" cy="2232919"/>
              </a:xfrm>
              <a:prstGeom prst="rect">
                <a:avLst/>
              </a:prstGeom>
              <a:blipFill>
                <a:blip r:embed="rId3"/>
                <a:stretch>
                  <a:fillRect l="-1667" r="-166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0" y="3200617"/>
            <a:ext cx="3048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/>
              <a:t>is to be implemented one instruction at a time</a:t>
            </a:r>
            <a:r>
              <a:rPr lang="en-US" sz="3200" b="1" dirty="0" smtClean="0"/>
              <a:t>.</a:t>
            </a:r>
            <a:endParaRPr lang="en-US" sz="3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9196" y="2895600"/>
            <a:ext cx="6134804" cy="3962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6200" y="6139342"/>
                <a:ext cx="5257800" cy="718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4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6139342"/>
                <a:ext cx="5257800" cy="718658"/>
              </a:xfrm>
              <a:prstGeom prst="rect">
                <a:avLst/>
              </a:prstGeom>
              <a:blipFill>
                <a:blip r:embed="rId5"/>
                <a:stretch>
                  <a:fillRect r="-2900" b="-27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668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contrast to the step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-</a:t>
                </a:r>
                <a:r>
                  <a:rPr lang="en-US" sz="3200" b="1" dirty="0"/>
                  <a:t>by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-</a:t>
                </a:r>
                <a:r>
                  <a:rPr lang="en-US" sz="3200" b="1" dirty="0"/>
                  <a:t>step sequence structure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𝐬𝐞𝐥𝐞𝐜𝐭𝐢𝐨𝐧</m:t>
                    </m:r>
                  </m:oMath>
                </a14:m>
                <a:r>
                  <a:rPr lang="en-US" sz="3200" b="1" dirty="0"/>
                  <a:t> provides </a:t>
                </a:r>
                <a:r>
                  <a:rPr lang="en-US" sz="3200" b="1" dirty="0" smtClean="0"/>
                  <a:t>a means </a:t>
                </a:r>
                <a:r>
                  <a:rPr lang="en-US" sz="3200" b="1" dirty="0"/>
                  <a:t>to split the program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3200" b="1" dirty="0"/>
                  <a:t>s flow into branches based on the outcome of a logical condition.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3072348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There are two </a:t>
                </a:r>
                <a:r>
                  <a:rPr lang="en-US" sz="3200" b="1" dirty="0"/>
                  <a:t>most fundamental ways for doing </a:t>
                </a:r>
                <a:r>
                  <a:rPr lang="en-US" sz="3200" b="1" dirty="0" smtClean="0"/>
                  <a:t>this:</a:t>
                </a:r>
              </a:p>
              <a:p>
                <a:pPr marL="457200" indent="-457200"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3200" b="1" dirty="0"/>
                  <a:t>The </a:t>
                </a:r>
                <a:r>
                  <a:rPr lang="en-US" sz="3200" b="1" dirty="0">
                    <a:solidFill>
                      <a:srgbClr val="002060"/>
                    </a:solidFill>
                  </a:rPr>
                  <a:t>single</a:t>
                </a:r>
                <a:r>
                  <a:rPr lang="en-US" sz="32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-</a:t>
                </a:r>
                <a:r>
                  <a:rPr lang="en-US" sz="3200" b="1" dirty="0">
                    <a:solidFill>
                      <a:srgbClr val="002060"/>
                    </a:solidFill>
                  </a:rPr>
                  <a:t>alternative </a:t>
                </a:r>
                <a:r>
                  <a:rPr lang="en-US" sz="3200" b="1" dirty="0" smtClean="0">
                    <a:solidFill>
                      <a:srgbClr val="002060"/>
                    </a:solidFill>
                  </a:rPr>
                  <a:t>decision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or </a:t>
                </a:r>
                <a:r>
                  <a:rPr lang="en-US" sz="3200" b="1" dirty="0" smtClean="0">
                    <a:solidFill>
                      <a:srgbClr val="002060"/>
                    </a:solidFill>
                  </a:rPr>
                  <a:t>if/then</a:t>
                </a:r>
                <a:r>
                  <a:rPr lang="en-US" sz="3200" b="1" dirty="0" smtClean="0"/>
                  <a:t> structure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allows for a </a:t>
                </a:r>
                <a:r>
                  <a:rPr lang="en-US" sz="3200" b="1" dirty="0" smtClean="0"/>
                  <a:t>detour in </a:t>
                </a:r>
                <a:r>
                  <a:rPr lang="en-US" sz="3200" b="1" dirty="0"/>
                  <a:t>the program flow if a logical condition is </a:t>
                </a:r>
                <a:r>
                  <a:rPr lang="en-US" sz="3200" b="1" dirty="0" smtClean="0"/>
                  <a:t>true.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72348"/>
                <a:ext cx="9144000" cy="3785652"/>
              </a:xfrm>
              <a:prstGeom prst="rect">
                <a:avLst/>
              </a:prstGeom>
              <a:blipFill>
                <a:blip r:embed="rId3"/>
                <a:stretch>
                  <a:fillRect l="-1667" r="-1667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866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just">
                  <a:lnSpc>
                    <a:spcPct val="150000"/>
                  </a:lnSpc>
                </a:pPr>
                <a:r>
                  <a:rPr lang="en-US" sz="3200" b="1" dirty="0"/>
                  <a:t>If it is </a:t>
                </a:r>
                <a:r>
                  <a:rPr lang="en-US" sz="3200" b="1" dirty="0" smtClean="0"/>
                  <a:t>false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nothing happens and the </a:t>
                </a:r>
                <a:r>
                  <a:rPr lang="en-US" sz="3200" b="1" dirty="0" smtClean="0"/>
                  <a:t>program moves </a:t>
                </a:r>
                <a:r>
                  <a:rPr lang="en-US" sz="3200" b="1" dirty="0"/>
                  <a:t>directly to the next statement following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𝐞𝐧𝐝𝐢𝐟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344272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3200" b="1" dirty="0"/>
                  <a:t>The </a:t>
                </a:r>
                <a:r>
                  <a:rPr lang="en-US" sz="3200" b="1" dirty="0">
                    <a:solidFill>
                      <a:srgbClr val="002060"/>
                    </a:solidFill>
                  </a:rPr>
                  <a:t>double</a:t>
                </a:r>
                <a:r>
                  <a:rPr lang="en-US" sz="32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-</a:t>
                </a:r>
                <a:r>
                  <a:rPr lang="en-US" sz="3200" b="1" dirty="0">
                    <a:solidFill>
                      <a:srgbClr val="002060"/>
                    </a:solidFill>
                  </a:rPr>
                  <a:t>alternative </a:t>
                </a:r>
                <a:r>
                  <a:rPr lang="en-US" sz="3200" b="1" dirty="0" smtClean="0">
                    <a:solidFill>
                      <a:srgbClr val="002060"/>
                    </a:solidFill>
                  </a:rPr>
                  <a:t>decision –</a:t>
                </a:r>
                <a:r>
                  <a:rPr lang="en-US" sz="3200" b="1" dirty="0" smtClean="0"/>
                  <a:t> </a:t>
                </a:r>
                <a:r>
                  <a:rPr lang="en-US" sz="3200" b="1" dirty="0" smtClean="0">
                    <a:solidFill>
                      <a:srgbClr val="002060"/>
                    </a:solidFill>
                  </a:rPr>
                  <a:t>if/then/else</a:t>
                </a:r>
                <a:r>
                  <a:rPr lang="en-US" sz="3200" b="1" dirty="0" smtClean="0"/>
                  <a:t> –</a:t>
                </a:r>
                <a:r>
                  <a:rPr lang="en-US" sz="3200" b="1" dirty="0"/>
                  <a:t> </a:t>
                </a:r>
                <a:r>
                  <a:rPr lang="en-US" sz="3200" b="1" dirty="0" smtClean="0"/>
                  <a:t>structure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behaves in the same manner for a true condition.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44272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467" r="-1667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just">
                  <a:lnSpc>
                    <a:spcPct val="150000"/>
                  </a:lnSpc>
                </a:pPr>
                <a:r>
                  <a:rPr lang="en-US" sz="3200" b="1" dirty="0" smtClean="0"/>
                  <a:t>However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if the condition is false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program implements the code between </a:t>
                </a:r>
                <a:r>
                  <a:rPr lang="en-US" sz="3200" b="1" dirty="0" smtClean="0"/>
                  <a:t>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𝐞𝐥𝐬𝐞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and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𝐞𝐧𝐝𝐢𝐟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blipFill>
                <a:blip r:embed="rId4"/>
                <a:stretch>
                  <a:fillRect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840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36" y="-1"/>
            <a:ext cx="8610600" cy="68613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40736" y="0"/>
                <a:ext cx="2654864" cy="718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4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36" y="0"/>
                <a:ext cx="2654864" cy="718658"/>
              </a:xfrm>
              <a:prstGeom prst="rect">
                <a:avLst/>
              </a:prstGeom>
              <a:blipFill>
                <a:blip r:embed="rId3"/>
                <a:stretch>
                  <a:fillRect b="-27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534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Although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𝐢𝐟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𝐭𝐡𝐞𝐧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and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𝐢𝐟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𝐭𝐡𝐞𝐧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𝐞𝐥𝐬𝐞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constructs are sufficient to </a:t>
                </a:r>
                <a:r>
                  <a:rPr lang="en-US" sz="3200" b="1" dirty="0" smtClean="0"/>
                  <a:t>construct any </a:t>
                </a:r>
                <a:r>
                  <a:rPr lang="en-US" sz="3200" b="1" dirty="0"/>
                  <a:t>numerical </a:t>
                </a:r>
                <a:r>
                  <a:rPr lang="en-US" sz="3200" b="1" dirty="0" smtClean="0"/>
                  <a:t>algorithm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two other variants are commonly used.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312420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Suppose that </a:t>
                </a:r>
                <a:r>
                  <a:rPr lang="en-US" sz="3200" b="1" dirty="0" smtClean="0"/>
                  <a:t>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𝐞𝐥𝐬𝐞</m:t>
                    </m:r>
                  </m:oMath>
                </a14:m>
                <a:r>
                  <a:rPr lang="en-US" sz="3200" b="1" dirty="0" smtClean="0"/>
                  <a:t> clause </a:t>
                </a:r>
                <a:r>
                  <a:rPr lang="en-US" sz="3200" b="1" dirty="0"/>
                  <a:t>of an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𝐢𝐟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𝐭𝐡𝐞𝐧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𝐞𝐥𝐬𝐞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contains another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𝐢𝐟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𝐭𝐡𝐞𝐧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24200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l="-1667" b="-70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4906545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For such cases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</a:t>
                </a:r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𝐞𝐥𝐬𝐞</m:t>
                    </m:r>
                  </m:oMath>
                </a14:m>
                <a:r>
                  <a:rPr lang="en-US" sz="3200" b="1" dirty="0"/>
                  <a:t> and </a:t>
                </a:r>
                <a:r>
                  <a:rPr lang="en-US" sz="3200" b="1" dirty="0" smtClean="0"/>
                  <a:t>the </a:t>
                </a:r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𝐢𝐟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can be combined in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𝐢𝐟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𝐭𝐡𝐞𝐧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200" b="1" i="0" noProof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𝐞𝐥𝐬𝐞𝐢𝐟</m:t>
                    </m:r>
                  </m:oMath>
                </a14:m>
                <a:r>
                  <a:rPr lang="en-US" sz="3200" b="1" dirty="0" smtClean="0"/>
                  <a:t> structure.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906545"/>
                <a:ext cx="9144000" cy="1569660"/>
              </a:xfrm>
              <a:prstGeom prst="rect">
                <a:avLst/>
              </a:prstGeom>
              <a:blipFill>
                <a:blip r:embed="rId4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832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982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</a:t>
                </a:r>
                <a:r>
                  <a:rPr lang="en-US" sz="3200" b="1" dirty="0" smtClean="0"/>
                  <a:t>the previous lecture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we used a net force to develop a mathematical model to predict the fall </a:t>
                </a:r>
                <a:r>
                  <a:rPr lang="en-US" sz="3200" b="1" dirty="0" smtClean="0"/>
                  <a:t>velocity of </a:t>
                </a:r>
                <a:r>
                  <a:rPr lang="en-US" sz="3200" b="1" dirty="0"/>
                  <a:t>a </a:t>
                </a:r>
                <a:r>
                  <a:rPr lang="en-US" sz="3200" b="1" dirty="0" smtClean="0"/>
                  <a:t>parachutist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which took the </a:t>
                </a:r>
                <a:r>
                  <a:rPr lang="en-US" sz="3200" b="1" dirty="0"/>
                  <a:t>form of a differential equation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2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lang="en-US" sz="32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sz="32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num>
                        <m:den>
                          <m: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den>
                      </m:f>
                      <m:r>
                        <a:rPr lang="en-US" sz="32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32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982180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4197409"/>
                <a:ext cx="9144000" cy="2505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A </a:t>
                </a:r>
                <a:r>
                  <a:rPr lang="en-US" sz="3200" b="1" dirty="0"/>
                  <a:t>solution to this equation could be obtained by a </a:t>
                </a:r>
                <a:r>
                  <a:rPr lang="en-US" sz="3200" b="1" dirty="0" smtClean="0"/>
                  <a:t>numerical </a:t>
                </a:r>
                <a:r>
                  <a:rPr lang="en-US" sz="3200" b="1" dirty="0"/>
                  <a:t>approach called Euler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3200" b="1" dirty="0"/>
                  <a:t>s method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32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32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32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n-US" sz="32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US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32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sz="32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lang="en-US" sz="32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32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32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  <m: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num>
                            <m:den>
                              <m:r>
                                <a:rPr lang="en-US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32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32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</m:e>
                      </m:d>
                      <m:r>
                        <a:rPr lang="en-US" sz="32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32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32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97409"/>
                <a:ext cx="9144000" cy="2505045"/>
              </a:xfrm>
              <a:prstGeom prst="rect">
                <a:avLst/>
              </a:prstGeom>
              <a:blipFill>
                <a:blip r:embed="rId3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166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𝐜𝐚𝐬𝐞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structure is a variant on this type of decision </a:t>
                </a:r>
                <a:r>
                  <a:rPr lang="en-US" sz="3200" b="1" dirty="0" smtClean="0"/>
                  <a:t>making.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>
                <a:blip r:embed="rId2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16002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Rather than </a:t>
                </a:r>
                <a:r>
                  <a:rPr lang="en-US" sz="3200" b="1" dirty="0"/>
                  <a:t>testing individual conditions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branching is based on the value of a single </a:t>
                </a:r>
                <a:r>
                  <a:rPr lang="en-US" sz="3200" b="1" dirty="0" smtClean="0"/>
                  <a:t>test expression</a:t>
                </a:r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00200"/>
                <a:ext cx="9144000" cy="2308324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 b="-4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3886200"/>
                <a:ext cx="9144000" cy="297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Depending on its value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different blocks of code will be implemented. </a:t>
                </a:r>
                <a:r>
                  <a:rPr lang="en-US" sz="3200" b="1" dirty="0" smtClean="0"/>
                  <a:t>In addition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 optional block can be implemented if the expression takes on none of </a:t>
                </a:r>
                <a:r>
                  <a:rPr lang="en-US" sz="3200" b="1" dirty="0" smtClean="0"/>
                  <a:t>the prescribed values.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86200"/>
                <a:ext cx="9144000" cy="2971583"/>
              </a:xfrm>
              <a:prstGeom prst="rect">
                <a:avLst/>
              </a:prstGeom>
              <a:blipFill rotWithShape="0">
                <a:blip r:embed="rId4"/>
                <a:stretch>
                  <a:fillRect l="-1667" r="-1667" b="-5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622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0"/>
            <a:ext cx="6553200" cy="68202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2590800" cy="718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4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2590800" cy="718658"/>
              </a:xfrm>
              <a:prstGeom prst="rect">
                <a:avLst/>
              </a:prstGeom>
              <a:blipFill>
                <a:blip r:embed="rId3"/>
                <a:stretch>
                  <a:fillRect b="-27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81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𝐑𝐞𝐩𝐞𝐭𝐢𝐭𝐢𝐨𝐧</m:t>
                    </m:r>
                  </m:oMath>
                </a14:m>
                <a:r>
                  <a:rPr lang="en-US" sz="3200" b="1" dirty="0"/>
                  <a:t> provides a means to implement instructions repeatedly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>
                <a:blip r:embed="rId2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17526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resulting </a:t>
                </a:r>
                <a:r>
                  <a:rPr lang="en-US" sz="3200" b="1" dirty="0" smtClean="0"/>
                  <a:t>constructs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called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𝐥𝐨𝐨𝐩𝐬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come in two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“</m:t>
                    </m:r>
                  </m:oMath>
                </a14:m>
                <a:r>
                  <a:rPr lang="en-US" sz="3200" b="1" dirty="0"/>
                  <a:t>flavors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”</m:t>
                    </m:r>
                  </m:oMath>
                </a14:m>
                <a:r>
                  <a:rPr lang="en-US" sz="3200" b="1" dirty="0"/>
                  <a:t> distinguished by how they are terminated.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52600"/>
                <a:ext cx="9144000" cy="2308324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 b="-4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41686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3200" b="1" dirty="0"/>
                  <a:t>The first and most fundamental type is called a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𝐝𝐞𝐜𝐢𝐬𝐢𝐨𝐧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𝐥𝐨𝐨𝐩</m:t>
                    </m:r>
                  </m:oMath>
                </a14:m>
                <a:r>
                  <a:rPr lang="en-US" sz="3200" b="1" dirty="0"/>
                  <a:t> because it </a:t>
                </a:r>
                <a:r>
                  <a:rPr lang="en-US" sz="3200" b="1" dirty="0" smtClean="0"/>
                  <a:t>terminates based </a:t>
                </a:r>
                <a:r>
                  <a:rPr lang="en-US" sz="3200" b="1" dirty="0"/>
                  <a:t>on the result of a logical condition.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68676"/>
                <a:ext cx="9144000" cy="2308324"/>
              </a:xfrm>
              <a:prstGeom prst="rect">
                <a:avLst/>
              </a:prstGeom>
              <a:blipFill rotWithShape="0">
                <a:blip r:embed="rId4"/>
                <a:stretch>
                  <a:fillRect l="-14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531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shows the most generic type of </a:t>
                </a:r>
                <a:r>
                  <a:rPr lang="en-US" sz="3200" b="1" dirty="0" smtClean="0"/>
                  <a:t>decision loop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𝐝𝐨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𝐞𝐱𝐢𝐭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construct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also called a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𝐛𝐫𝐞𝐚𝐤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𝐥𝐨𝐨𝐩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4352699"/>
                <a:ext cx="3505200" cy="25053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40000"/>
                  </a:lnSpc>
                </a:pPr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28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2800" b="1" dirty="0"/>
                  <a:t>. This structure </a:t>
                </a:r>
                <a:r>
                  <a:rPr lang="en-US" sz="2800" b="1" dirty="0" smtClean="0"/>
                  <a:t>repeats until </a:t>
                </a:r>
                <a:r>
                  <a:rPr lang="en-US" sz="2800" b="1" dirty="0"/>
                  <a:t>a logical condition is true.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52699"/>
                <a:ext cx="3505200" cy="2505301"/>
              </a:xfrm>
              <a:prstGeom prst="rect">
                <a:avLst/>
              </a:prstGeom>
              <a:blipFill>
                <a:blip r:embed="rId3"/>
                <a:stretch>
                  <a:fillRect l="-3478" b="-3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0503" y="1828800"/>
            <a:ext cx="5603497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94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0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It is not necessary to have two blocks in this structure.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1753612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3200" b="1" dirty="0"/>
                  <a:t>If the first block is not </a:t>
                </a:r>
                <a:r>
                  <a:rPr lang="en-US" sz="3200" b="1" dirty="0" smtClean="0"/>
                  <a:t>included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the </a:t>
                </a:r>
                <a:r>
                  <a:rPr lang="en-US" sz="3200" b="1" dirty="0"/>
                  <a:t>structure is sometimes called a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𝐩𝐫𝐞𝐭𝐞𝐬𝐭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𝐥𝐨𝐨𝐩</m:t>
                    </m:r>
                  </m:oMath>
                </a14:m>
                <a:r>
                  <a:rPr lang="en-US" sz="3200" b="1" dirty="0"/>
                  <a:t> because the logical test is performed </a:t>
                </a:r>
                <a:r>
                  <a:rPr lang="en-US" sz="3200" b="1" dirty="0" smtClean="0"/>
                  <a:t>before anything </a:t>
                </a:r>
                <a:r>
                  <a:rPr lang="en-US" sz="3200" b="1" dirty="0"/>
                  <a:t>occurs.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53612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533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490734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3200" b="1" dirty="0"/>
                  <a:t>Alternatively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if the second block is omitted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it is called a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𝐩𝐨𝐬𝐭𝐭𝐞𝐬𝐭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𝐥𝐨𝐨𝐩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907340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l="-1533" r="-733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629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It should be noted that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𝐝𝐨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𝐞𝐱𝐢𝐭</m:t>
                    </m:r>
                  </m:oMath>
                </a14:m>
                <a:r>
                  <a:rPr lang="en-US" sz="3200" b="1" dirty="0"/>
                  <a:t> loop was introduced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𝐅𝐨𝐫𝐭𝐫𝐚𝐧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𝟗𝟎</m:t>
                    </m:r>
                  </m:oMath>
                </a14:m>
                <a:r>
                  <a:rPr lang="en-US" sz="3200" b="1" dirty="0"/>
                  <a:t> in an </a:t>
                </a:r>
                <a:r>
                  <a:rPr lang="en-US" sz="3200" b="1" dirty="0" smtClean="0"/>
                  <a:t>effort to </a:t>
                </a:r>
                <a:r>
                  <a:rPr lang="en-US" sz="3200" b="1" dirty="0"/>
                  <a:t>simplify decision loops.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232919"/>
              </a:xfrm>
              <a:prstGeom prst="rect">
                <a:avLst/>
              </a:prstGeom>
              <a:blipFill>
                <a:blip r:embed="rId2"/>
                <a:stretch>
                  <a:fillRect l="-1667" r="-166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266700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This control construct is a standard part of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𝐄𝐱𝐜𝐞𝐥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𝐕𝐁𝐀</m:t>
                    </m:r>
                  </m:oMath>
                </a14:m>
                <a:r>
                  <a:rPr lang="en-US" sz="3200" b="1" dirty="0" smtClean="0"/>
                  <a:t> macro </a:t>
                </a:r>
                <a:r>
                  <a:rPr lang="en-US" sz="3200" b="1" dirty="0"/>
                  <a:t>language but is not standard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𝐂</m:t>
                    </m:r>
                  </m:oMath>
                </a14:m>
                <a:r>
                  <a:rPr lang="en-US" sz="3200" b="1" dirty="0"/>
                  <a:t> or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𝐌𝐀𝐓𝐋𝐀𝐁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which use the so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-</a:t>
                </a:r>
                <a:r>
                  <a:rPr lang="en-US" sz="3200" b="1" dirty="0"/>
                  <a:t>called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𝐰𝐡𝐢𝐥𝐞</m:t>
                    </m:r>
                  </m:oMath>
                </a14:m>
                <a:r>
                  <a:rPr lang="en-US" sz="3200" b="1" dirty="0" smtClean="0"/>
                  <a:t> structure.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67000"/>
                <a:ext cx="9144000" cy="3046988"/>
              </a:xfrm>
              <a:prstGeom prst="rect">
                <a:avLst/>
              </a:prstGeom>
              <a:blipFill>
                <a:blip r:embed="rId3"/>
                <a:stretch>
                  <a:fillRect l="-1667" r="-1667" b="-3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074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The break loop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3200" b="1" dirty="0" smtClean="0">
                    <a:solidFill>
                      <a:schemeClr val="accent4">
                        <a:lumMod val="50000"/>
                      </a:schemeClr>
                    </a:solidFill>
                  </a:rPr>
                  <a:t> </a:t>
                </a:r>
                <a:r>
                  <a:rPr lang="en-US" sz="3200" b="1" dirty="0"/>
                  <a:t>is called a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𝐥𝐨𝐠𝐢𝐜𝐚𝐥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𝐥𝐨𝐨𝐩</m:t>
                    </m:r>
                  </m:oMath>
                </a14:m>
                <a:r>
                  <a:rPr lang="en-US" sz="3200" b="1" dirty="0"/>
                  <a:t> because it terminates on a </a:t>
                </a:r>
                <a:r>
                  <a:rPr lang="en-US" sz="3200" b="1" dirty="0" smtClean="0"/>
                  <a:t>logical condition</a:t>
                </a:r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321609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In contrast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 count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-</a:t>
                </a:r>
                <a:r>
                  <a:rPr lang="en-US" sz="3200" b="1" dirty="0"/>
                  <a:t>controlled or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𝐝𝐨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𝐟𝐨𝐫</m:t>
                    </m:r>
                  </m:oMath>
                </a14:m>
                <a:r>
                  <a:rPr lang="en-US" sz="3200" b="1" dirty="0"/>
                  <a:t> loop </a:t>
                </a:r>
                <a:r>
                  <a:rPr lang="en-US" sz="3200" b="1" dirty="0" smtClean="0"/>
                  <a:t>performs </a:t>
                </a:r>
                <a:r>
                  <a:rPr lang="en-US" sz="3200" b="1" dirty="0"/>
                  <a:t>a </a:t>
                </a:r>
                <a:r>
                  <a:rPr lang="en-US" sz="3200" b="1" dirty="0" smtClean="0"/>
                  <a:t>specified number </a:t>
                </a:r>
                <a:r>
                  <a:rPr lang="en-US" sz="3200" b="1" dirty="0"/>
                  <a:t>of repetitions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or iterations.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21609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count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-</a:t>
                </a:r>
                <a:r>
                  <a:rPr lang="en-US" sz="3200" b="1" dirty="0"/>
                  <a:t>controlled loop works as </a:t>
                </a:r>
                <a:r>
                  <a:rPr lang="en-US" sz="3200" b="1" dirty="0" smtClean="0"/>
                  <a:t>follows:</a:t>
                </a:r>
              </a:p>
              <a:p>
                <a:pPr lvl="1" algn="just">
                  <a:lnSpc>
                    <a:spcPct val="150000"/>
                  </a:lnSpc>
                </a:pPr>
                <a:r>
                  <a:rPr lang="en-US" sz="3200" b="1" dirty="0" smtClean="0"/>
                  <a:t>the </a:t>
                </a:r>
                <a:r>
                  <a:rPr lang="en-US" sz="3200" b="1" dirty="0"/>
                  <a:t>index </a:t>
                </a:r>
                <a:r>
                  <a:rPr lang="en-US" sz="3200" b="1" dirty="0" smtClean="0"/>
                  <a:t>is a </a:t>
                </a:r>
                <a:r>
                  <a:rPr lang="en-US" sz="3200" b="1" dirty="0"/>
                  <a:t>variable that is set at an initial value of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𝐬𝐭𝐚𝐫𝐭</m:t>
                    </m:r>
                  </m:oMath>
                </a14:m>
                <a:r>
                  <a:rPr lang="en-US" sz="3200" b="1" dirty="0" smtClean="0"/>
                  <a:t>. (see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sz="3200" b="1" dirty="0" smtClean="0"/>
                  <a:t>)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blipFill>
                <a:blip r:embed="rId4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813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5451396"/>
                <a:ext cx="9144000" cy="1406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40000"/>
                  </a:lnSpc>
                </a:pPr>
                <a:r>
                  <a:rPr lang="en-US" sz="3200" b="1" dirty="0"/>
                  <a:t>The program then tests whether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𝐢𝐧𝐝𝐞𝐱</m:t>
                    </m:r>
                  </m:oMath>
                </a14:m>
                <a:r>
                  <a:rPr lang="en-US" sz="3200" b="1" dirty="0"/>
                  <a:t> is less than or equal to the final value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𝐟𝐢𝐧𝐢𝐬𝐡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451396"/>
                <a:ext cx="9144000" cy="1406604"/>
              </a:xfrm>
              <a:prstGeom prst="rect">
                <a:avLst/>
              </a:prstGeom>
              <a:blipFill>
                <a:blip r:embed="rId3"/>
                <a:stretch>
                  <a:fillRect l="-1667" r="-1667" b="-13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0"/>
            <a:ext cx="8386509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4617432"/>
                <a:ext cx="9144000" cy="640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40000"/>
                  </a:lnSpc>
                </a:pPr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28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sz="2800" b="1" dirty="0" smtClean="0"/>
                  <a:t>.</a:t>
                </a:r>
                <a:endParaRPr lang="en-US" sz="28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17432"/>
                <a:ext cx="9144000" cy="640368"/>
              </a:xfrm>
              <a:prstGeom prst="rect">
                <a:avLst/>
              </a:prstGeom>
              <a:blipFill>
                <a:blip r:embed="rId5"/>
                <a:stretch>
                  <a:fillRect r="-1333" b="-24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901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If so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it executes the body of the loop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and </a:t>
                </a:r>
                <a:r>
                  <a:rPr lang="en-US" sz="3200" b="1" dirty="0" smtClean="0"/>
                  <a:t>then cycles </a:t>
                </a:r>
                <a:r>
                  <a:rPr lang="en-US" sz="3200" b="1" dirty="0"/>
                  <a:t>back to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𝐝𝐨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statement.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>
                <a:blip r:embed="rId2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1828800"/>
                <a:ext cx="9144000" cy="2462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Every time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𝐞𝐧𝐝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𝐝𝐨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statement is encountered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:r>
                  <a:rPr lang="en-US" sz="3200" b="1" dirty="0" smtClean="0"/>
                  <a:t>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𝐢𝐧𝐝𝐞𝐱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is automatically increased by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𝐬𝐭𝐞𝐩</m:t>
                    </m:r>
                  </m:oMath>
                </a14:m>
                <a:r>
                  <a:rPr lang="en-US" sz="3200" b="1" dirty="0" smtClean="0"/>
                  <a:t>.</a:t>
                </a: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/>
                  <a:t>Thus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𝐢𝐧𝐝𝐞𝐱</m:t>
                    </m:r>
                  </m:oMath>
                </a14:m>
                <a:r>
                  <a:rPr lang="en-US" sz="3200" b="1" dirty="0"/>
                  <a:t> acts as a counter.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28800"/>
                <a:ext cx="9144000" cy="2462213"/>
              </a:xfrm>
              <a:prstGeom prst="rect">
                <a:avLst/>
              </a:prstGeom>
              <a:blipFill>
                <a:blip r:embed="rId3"/>
                <a:stretch>
                  <a:fillRect l="-1667" r="-1667" b="-4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679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819400"/>
                <a:ext cx="9144000" cy="1964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800" b="1" dirty="0"/>
                  <a:t>Note that for nearly </a:t>
                </a:r>
                <a:r>
                  <a:rPr lang="en-US" sz="2800" b="1" dirty="0" smtClean="0"/>
                  <a:t>all computer </a:t>
                </a:r>
                <a:r>
                  <a:rPr lang="en-US" sz="2800" b="1" dirty="0"/>
                  <a:t>languages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including those of 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latin typeface="Cambria Math" panose="02040503050406030204" pitchFamily="18" charset="0"/>
                      </a:rPr>
                      <m:t>𝐄𝐱𝐜𝐞𝐥</m:t>
                    </m:r>
                  </m:oMath>
                </a14:m>
                <a:r>
                  <a:rPr lang="en-US" sz="2800" b="1" dirty="0"/>
                  <a:t> and 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latin typeface="Cambria Math" panose="02040503050406030204" pitchFamily="18" charset="0"/>
                      </a:rPr>
                      <m:t>𝐌𝐀𝐓𝐋𝐀𝐁</m:t>
                    </m:r>
                    <m:r>
                      <a:rPr lang="en-US" sz="2800" b="1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if the 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𝐬𝐭𝐞𝐩</m:t>
                    </m:r>
                  </m:oMath>
                </a14:m>
                <a:r>
                  <a:rPr lang="en-US" sz="2800" b="1" dirty="0"/>
                  <a:t> is omitted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</a:t>
                </a:r>
                <a:r>
                  <a:rPr lang="en-US" sz="2800" b="1" dirty="0" smtClean="0"/>
                  <a:t>the computer </a:t>
                </a:r>
                <a:r>
                  <a:rPr lang="en-US" sz="2800" b="1" dirty="0"/>
                  <a:t>assumes it is equal to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dirty="0" smtClean="0"/>
                  <a:t>.</a:t>
                </a:r>
                <a:endParaRPr lang="en-US" sz="28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19400"/>
                <a:ext cx="9144000" cy="1964064"/>
              </a:xfrm>
              <a:prstGeom prst="rect">
                <a:avLst/>
              </a:prstGeom>
              <a:blipFill>
                <a:blip r:embed="rId2"/>
                <a:stretch>
                  <a:fillRect l="-1333" r="-1333" b="-7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611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800" b="1" dirty="0" smtClean="0"/>
                  <a:t>Then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</a:t>
                </a:r>
                <a:r>
                  <a:rPr lang="en-US" sz="2800" b="1" dirty="0" smtClean="0"/>
                  <a:t>when the 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𝐢𝐧𝐝𝐞𝐱</m:t>
                    </m:r>
                  </m:oMath>
                </a14:m>
                <a:r>
                  <a:rPr lang="en-US" sz="2800" b="1" dirty="0"/>
                  <a:t> is greater than the 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𝐟𝐢𝐧𝐚𝐥</m:t>
                    </m:r>
                  </m:oMath>
                </a14:m>
                <a:r>
                  <a:rPr lang="en-US" sz="2800" b="1" dirty="0"/>
                  <a:t> value </a:t>
                </a:r>
                <a:r>
                  <a:rPr lang="en-US" sz="2800" b="1" dirty="0" smtClean="0"/>
                  <a:t>(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𝐟𝐢𝐧𝐢𝐬𝐡</m:t>
                    </m:r>
                  </m:oMath>
                </a14:m>
                <a:r>
                  <a:rPr lang="en-US" sz="2800" b="1" dirty="0"/>
                  <a:t>)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the computer automatically exits the </a:t>
                </a:r>
                <a:r>
                  <a:rPr lang="en-US" sz="2800" b="1" dirty="0" smtClean="0"/>
                  <a:t>loop and </a:t>
                </a:r>
                <a:r>
                  <a:rPr lang="en-US" sz="2800" b="1" dirty="0"/>
                  <a:t>transfers control to the line following the 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𝐞𝐧𝐝</m:t>
                    </m:r>
                    <m:r>
                      <a:rPr lang="en-US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𝐝𝐨</m:t>
                    </m:r>
                  </m:oMath>
                </a14:m>
                <a:r>
                  <a:rPr lang="en-US" sz="2800" b="1" dirty="0" smtClean="0"/>
                  <a:t> </a:t>
                </a:r>
                <a:r>
                  <a:rPr lang="en-US" sz="2800" b="1" dirty="0"/>
                  <a:t>statement.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611677"/>
              </a:xfrm>
              <a:prstGeom prst="rect">
                <a:avLst/>
              </a:prstGeom>
              <a:blipFill>
                <a:blip r:embed="rId3"/>
                <a:stretch>
                  <a:fillRect l="-1333" r="-1333" b="-5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5105400"/>
            <a:ext cx="9144000" cy="1243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sz="2800" b="1" dirty="0" smtClean="0"/>
              <a:t>A negative </a:t>
            </a:r>
            <a:r>
              <a:rPr lang="en-US" sz="2800" b="1" dirty="0"/>
              <a:t>step can be used. In such cases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sz="2800" b="1" dirty="0"/>
              <a:t> the loop terminates when the index is less than </a:t>
            </a:r>
            <a:r>
              <a:rPr lang="en-US" sz="2800" b="1" dirty="0" smtClean="0"/>
              <a:t>the final </a:t>
            </a:r>
            <a:r>
              <a:rPr lang="en-US" sz="2800" b="1" dirty="0"/>
              <a:t>value.</a:t>
            </a:r>
          </a:p>
        </p:txBody>
      </p:sp>
    </p:spTree>
    <p:extLst>
      <p:ext uri="{BB962C8B-B14F-4D97-AF65-F5344CB8AC3E}">
        <p14:creationId xmlns:p14="http://schemas.microsoft.com/office/powerpoint/2010/main" val="41096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Given an initial condition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this equation can be implemented repeatedly to compute </a:t>
                </a:r>
                <a:r>
                  <a:rPr lang="en-US" sz="3200" b="1" dirty="0" smtClean="0"/>
                  <a:t>the velocity </a:t>
                </a:r>
                <a:r>
                  <a:rPr lang="en-US" sz="3200" b="1" dirty="0"/>
                  <a:t>as a function of time.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232919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236220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However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to obtain good accuracy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many small steps must </a:t>
                </a:r>
                <a:r>
                  <a:rPr lang="en-US" sz="3200" b="1" dirty="0" smtClean="0"/>
                  <a:t>be taken – this </a:t>
                </a:r>
                <a:r>
                  <a:rPr lang="en-US" sz="3200" b="1" dirty="0"/>
                  <a:t>would be extremely laborious and time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-</a:t>
                </a:r>
                <a:r>
                  <a:rPr lang="en-US" sz="3200" b="1" dirty="0"/>
                  <a:t>consuming to implement by hand.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62200"/>
                <a:ext cx="9144000" cy="3046988"/>
              </a:xfrm>
              <a:prstGeom prst="rect">
                <a:avLst/>
              </a:prstGeom>
              <a:blipFill>
                <a:blip r:embed="rId3"/>
                <a:stretch>
                  <a:fillRect l="-1667" r="-1667" b="-3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528834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However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with the aid of the computer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such calculations can be performed easily</a:t>
                </a:r>
                <a:r>
                  <a:rPr lang="en-US" sz="3200" b="1" dirty="0" smtClean="0"/>
                  <a:t>.</a:t>
                </a:r>
                <a:r>
                  <a:rPr lang="en-US" sz="2000" b="1" dirty="0" smtClean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*</a:t>
                </a:r>
                <a:endParaRPr lang="en-US" sz="32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88340"/>
                <a:ext cx="9144000" cy="1494255"/>
              </a:xfrm>
              <a:prstGeom prst="rect">
                <a:avLst/>
              </a:prstGeom>
              <a:blipFill>
                <a:blip r:embed="rId4"/>
                <a:stretch>
                  <a:fillRect l="-1667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803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numerical algorithms outlined </a:t>
                </a:r>
                <a:r>
                  <a:rPr lang="en-US" sz="3200" b="1" dirty="0" smtClean="0"/>
                  <a:t>briefly in the previous lecture </a:t>
                </a:r>
                <a:r>
                  <a:rPr lang="en-US" sz="3200" b="1" dirty="0"/>
                  <a:t>will be developed </a:t>
                </a:r>
                <a:r>
                  <a:rPr lang="en-US" sz="3200" b="1" dirty="0" smtClean="0"/>
                  <a:t>exclusively from </a:t>
                </a:r>
                <a:r>
                  <a:rPr lang="en-US" sz="3200" b="1" dirty="0"/>
                  <a:t>the structures </a:t>
                </a:r>
                <a:r>
                  <a:rPr lang="en-US" sz="3200" b="1" dirty="0" smtClean="0"/>
                  <a:t>represented </a:t>
                </a:r>
                <a:r>
                  <a:rPr lang="en-US" sz="3200" b="1" dirty="0"/>
                  <a:t>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𝐅𝐢𝐠𝐮𝐫𝐞𝐬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through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335280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 following </a:t>
            </a:r>
            <a:r>
              <a:rPr lang="en-US" sz="3200" b="1" dirty="0" smtClean="0"/>
              <a:t>example illustrates </a:t>
            </a:r>
            <a:r>
              <a:rPr lang="en-US" sz="3200" b="1" dirty="0"/>
              <a:t>the basic approach by developing an algorithm to determine the roots for </a:t>
            </a:r>
            <a:r>
              <a:rPr lang="en-US" sz="3200" b="1" dirty="0" smtClean="0"/>
              <a:t>the quadratic </a:t>
            </a:r>
            <a:r>
              <a:rPr lang="en-US" sz="3200" b="1" dirty="0"/>
              <a:t>formula.</a:t>
            </a:r>
          </a:p>
        </p:txBody>
      </p:sp>
    </p:spTree>
    <p:extLst>
      <p:ext uri="{BB962C8B-B14F-4D97-AF65-F5344CB8AC3E}">
        <p14:creationId xmlns:p14="http://schemas.microsoft.com/office/powerpoint/2010/main" val="380733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4651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.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𝐀𝐥𝐠𝐨𝐫𝐢𝐭𝐡𝐦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𝐟𝐨𝐫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𝐑𝐨𝐨𝐭𝐬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𝐐𝐮𝐚𝐝𝐫𝐚𝐭𝐢𝐜</m:t>
                    </m:r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roots of a quadratic </a:t>
                </a:r>
                <a:r>
                  <a:rPr lang="en-US" sz="3200" b="1" dirty="0" smtClean="0"/>
                  <a:t>equation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𝒂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can be determined with the quadratic </a:t>
                </a:r>
                <a:r>
                  <a:rPr lang="en-US" sz="3200" b="1" dirty="0" smtClean="0"/>
                  <a:t>formula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                    </m:t>
                      </m:r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3200" b="1" i="0" smtClean="0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3200" b="1" i="0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0" smtClean="0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3200" b="1" i="0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32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32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3200" b="1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3200" b="1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𝒃</m:t>
                                            </m:r>
                                          </m:e>
                                          <m:sup>
                                            <m:r>
                                              <a:rPr lang="en-US" sz="3200" b="1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p>
                                        </m:sSup>
                                        <m:r>
                                          <a:rPr lang="en-US" sz="32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32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𝟒</m:t>
                                        </m:r>
                                        <m:r>
                                          <a:rPr lang="en-US" sz="32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𝒂𝒄</m:t>
                                        </m:r>
                                      </m:e>
                                    </m:d>
                                  </m:e>
                                </m:rad>
                              </m:num>
                              <m:den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den>
                            </m:f>
                          </m:e>
                        </m:mr>
                      </m:m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                </m:t>
                      </m:r>
                      <m:d>
                        <m:dPr>
                          <m:ctrlP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𝐄</m:t>
                              </m:r>
                            </m:e>
                            <m:sub>
                              <m:r>
                                <a:rPr lang="en-US" sz="3200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651979"/>
              </a:xfrm>
              <a:prstGeom prst="rect">
                <a:avLst/>
              </a:prstGeom>
              <a:blipFill>
                <a:blip r:embed="rId2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258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 smtClean="0"/>
                  <a:t>.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𝐜𝐨𝐧𝐭𝐢𝐧𝐮𝐞𝐝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Develop an algorithm that does the following</a:t>
                </a:r>
                <a:r>
                  <a:rPr lang="en-US" sz="3200" b="1" dirty="0" smtClean="0"/>
                  <a:t>:</a:t>
                </a:r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𝐒𝐭𝐞𝐩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#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: </a:t>
                </a:r>
                <a:r>
                  <a:rPr lang="en-US" sz="3200" b="1" dirty="0" smtClean="0"/>
                  <a:t>Prompt </a:t>
                </a:r>
                <a:r>
                  <a:rPr lang="en-US" sz="3200" b="1" dirty="0"/>
                  <a:t>the user for the </a:t>
                </a:r>
                <a:r>
                  <a:rPr lang="en-US" sz="3200" b="1" dirty="0" smtClean="0"/>
                  <a:t>coefficients –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320040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𝐒𝐭𝐞𝐩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#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3200" b="1" dirty="0"/>
                  <a:t>: </a:t>
                </a:r>
                <a:r>
                  <a:rPr lang="en-US" sz="3200" b="1" dirty="0" smtClean="0"/>
                  <a:t>Implement </a:t>
                </a:r>
                <a:r>
                  <a:rPr lang="en-US" sz="3200" b="1" dirty="0"/>
                  <a:t>the quadratic </a:t>
                </a:r>
                <a:r>
                  <a:rPr lang="en-US" sz="3200" b="1" dirty="0" smtClean="0"/>
                  <a:t>formula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guarding </a:t>
                </a:r>
                <a:r>
                  <a:rPr lang="en-US" sz="3200" b="1" dirty="0"/>
                  <a:t>against all eventualities (for </a:t>
                </a:r>
                <a:r>
                  <a:rPr lang="en-US" sz="3200" b="1" dirty="0" smtClean="0"/>
                  <a:t>example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avoiding </a:t>
                </a:r>
                <a:r>
                  <a:rPr lang="en-US" sz="3200" b="1" dirty="0"/>
                  <a:t>division by zero and allowing </a:t>
                </a:r>
                <a:r>
                  <a:rPr lang="en-US" sz="3200" b="1" dirty="0" smtClean="0"/>
                  <a:t>for complex </a:t>
                </a:r>
                <a:r>
                  <a:rPr lang="en-US" sz="3200" b="1" dirty="0"/>
                  <a:t>roots).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00400"/>
                <a:ext cx="9144000" cy="3046988"/>
              </a:xfrm>
              <a:prstGeom prst="rect">
                <a:avLst/>
              </a:prstGeom>
              <a:blipFill>
                <a:blip r:embed="rId3"/>
                <a:stretch>
                  <a:fillRect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468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𝐄𝐱𝐚𝐦𝐩𝐥𝐞</m:t>
                    </m:r>
                    <m:r>
                      <a:rPr lang="en-US" sz="3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. </a:t>
                </a:r>
                <a14:m>
                  <m:oMath xmlns:m="http://schemas.openxmlformats.org/officeDocument/2006/math">
                    <m:r>
                      <a:rPr lang="en-US" sz="3200" b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dirty="0">
                        <a:latin typeface="Cambria Math" panose="02040503050406030204" pitchFamily="18" charset="0"/>
                      </a:rPr>
                      <m:t>𝐜𝐨𝐧𝐭𝐢𝐧𝐮𝐞𝐝</m:t>
                    </m:r>
                    <m:r>
                      <a:rPr lang="en-US" sz="3200" b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b="1" dirty="0" smtClean="0"/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/>
                        <a:latin typeface="Cambria Math" panose="02040503050406030204" pitchFamily="18" charset="0"/>
                      </a:rPr>
                      <m:t>𝐒𝐭𝐞𝐩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/>
                        <a:latin typeface="Cambria Math" panose="02040503050406030204" pitchFamily="18" charset="0"/>
                      </a:rPr>
                      <m:t> #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/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200" b="1" dirty="0"/>
                  <a:t>: Displays the solution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:r>
                  <a:rPr lang="en-US" sz="3200" b="1" dirty="0" smtClean="0"/>
                  <a:t>i.e. </a:t>
                </a:r>
                <a:r>
                  <a:rPr lang="en-US" sz="3200" b="1" dirty="0"/>
                  <a:t>the values for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251460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𝐒𝐭𝐞𝐩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#</m:t>
                    </m:r>
                    <m:r>
                      <a:rPr lang="en-US" sz="3200" b="1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3200" b="1" dirty="0"/>
                  <a:t>: Allows the user the option to return to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𝐬𝐭𝐞𝐩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 #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 and repeat the process.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14600"/>
                <a:ext cx="9144000" cy="1494255"/>
              </a:xfrm>
              <a:prstGeom prst="rect">
                <a:avLst/>
              </a:prstGeom>
              <a:blipFill>
                <a:blip r:embed="rId3"/>
                <a:stretch>
                  <a:fillRect r="-1667" b="-1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44196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/>
                  <a:t>.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We </a:t>
                </a:r>
                <a:r>
                  <a:rPr lang="en-US" sz="3200" b="1" dirty="0"/>
                  <a:t>will use a top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-</a:t>
                </a:r>
                <a:r>
                  <a:rPr lang="en-US" sz="3200" b="1" dirty="0"/>
                  <a:t>down approach to develop our algorithm.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19600"/>
                <a:ext cx="9144000" cy="2308324"/>
              </a:xfrm>
              <a:prstGeom prst="rect">
                <a:avLst/>
              </a:prstGeom>
              <a:blipFill>
                <a:blip r:embed="rId4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462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 smtClean="0"/>
                  <a:t>.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𝐜𝐨𝐧𝐭𝐢𝐧𝐮𝐞𝐝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/>
                  <a:t> </a:t>
                </a:r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That is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we </a:t>
                </a:r>
                <a:r>
                  <a:rPr lang="en-US" sz="3200" b="1" dirty="0" smtClean="0"/>
                  <a:t>will successively refine </a:t>
                </a:r>
                <a:r>
                  <a:rPr lang="en-US" sz="3200" b="1" dirty="0"/>
                  <a:t>the algorithm rather than trying to work out all the details the </a:t>
                </a:r>
                <a:r>
                  <a:rPr lang="en-US" sz="3200" b="1" dirty="0" smtClean="0"/>
                  <a:t>first time </a:t>
                </a:r>
                <a:r>
                  <a:rPr lang="en-US" sz="3200" b="1" dirty="0"/>
                  <a:t>around.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800767"/>
              </a:xfrm>
              <a:prstGeom prst="rect">
                <a:avLst/>
              </a:prstGeom>
              <a:blipFill>
                <a:blip r:embed="rId2"/>
                <a:stretch>
                  <a:fillRect l="-1667" t="-2832" r="-1667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3048000"/>
            <a:ext cx="9144000" cy="297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To do this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let us assume for the present that the quadratic formula is </a:t>
            </a:r>
            <a:r>
              <a:rPr lang="en-US" sz="3200" b="1" dirty="0" smtClean="0"/>
              <a:t>foolproof regardless </a:t>
            </a:r>
            <a:r>
              <a:rPr lang="en-US" sz="3200" b="1" dirty="0"/>
              <a:t>of the values of the </a:t>
            </a:r>
            <a:r>
              <a:rPr lang="en-US" sz="3200" b="1" dirty="0" smtClean="0"/>
              <a:t>coefficients </a:t>
            </a:r>
            <a:r>
              <a:rPr lang="en-US" sz="3200" b="1" dirty="0"/>
              <a:t>(obviously not true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but good enough for now).</a:t>
            </a:r>
          </a:p>
        </p:txBody>
      </p:sp>
    </p:spTree>
    <p:extLst>
      <p:ext uri="{BB962C8B-B14F-4D97-AF65-F5344CB8AC3E}">
        <p14:creationId xmlns:p14="http://schemas.microsoft.com/office/powerpoint/2010/main" val="209464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 smtClean="0"/>
                  <a:t>.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𝐜𝐨𝐧𝐭𝐢𝐧𝐮𝐞𝐝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/>
                  <a:t> </a:t>
                </a:r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 structured algorithm to implement the scheme </a:t>
                </a:r>
                <a:r>
                  <a:rPr lang="en-US" sz="3200" b="1" dirty="0" smtClean="0"/>
                  <a:t>is: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062103"/>
              </a:xfrm>
              <a:prstGeom prst="rect">
                <a:avLst/>
              </a:prstGeom>
              <a:blipFill>
                <a:blip r:embed="rId2"/>
                <a:stretch>
                  <a:fillRect l="-1667" t="-3846" r="-1667" b="-5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12" y="2138303"/>
            <a:ext cx="7724775" cy="34766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09612" y="2138303"/>
            <a:ext cx="7724775" cy="35004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4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3200" b="1" dirty="0" smtClean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 smtClean="0"/>
                  <a:t>.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𝐜𝐨𝐧𝐭𝐢𝐧𝐮𝐞𝐝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/>
                  <a:t> </a:t>
                </a:r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𝐝𝐨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𝐞𝐱𝐢𝐭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construct is used to implement the quadratic formula repeatedly as long </a:t>
                </a:r>
                <a:r>
                  <a:rPr lang="en-US" sz="3200" b="1" dirty="0" smtClean="0"/>
                  <a:t>as the </a:t>
                </a:r>
                <a:r>
                  <a:rPr lang="en-US" sz="3200" b="1" dirty="0"/>
                  <a:t>condition is false.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800767"/>
              </a:xfrm>
              <a:prstGeom prst="rect">
                <a:avLst/>
              </a:prstGeom>
              <a:blipFill>
                <a:blip r:embed="rId2"/>
                <a:stretch>
                  <a:fillRect l="-1667" t="-2832" r="-1667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281940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The condition depends on the value of the character variable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𝐫𝐞𝐬𝐩𝐨𝐧𝐬𝐞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19400"/>
                <a:ext cx="9144000" cy="1494255"/>
              </a:xfrm>
              <a:prstGeom prst="rect">
                <a:avLst/>
              </a:prstGeom>
              <a:blipFill>
                <a:blip r:embed="rId3"/>
                <a:stretch>
                  <a:fillRect l="-1667" r="-1667" b="-1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4419600"/>
                <a:ext cx="9144000" cy="149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If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𝐫𝐞𝐬𝐩𝐨𝐧𝐬𝐞</m:t>
                    </m:r>
                  </m:oMath>
                </a14:m>
                <a:r>
                  <a:rPr lang="en-US" sz="3200" b="1" dirty="0"/>
                  <a:t> is equal to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‘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𝐲𝐞𝐬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3200" b="1" dirty="0"/>
                  <a:t> the calculation is implemented.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19600"/>
                <a:ext cx="9144000" cy="1494255"/>
              </a:xfrm>
              <a:prstGeom prst="rect">
                <a:avLst/>
              </a:prstGeom>
              <a:blipFill>
                <a:blip r:embed="rId4"/>
                <a:stretch>
                  <a:fillRect l="-1667" r="-1667" b="-1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6026209"/>
                <a:ext cx="9144000" cy="755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If not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i.e. </a:t>
                </a:r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𝐫𝐞𝐬𝐩𝐨𝐧𝐬𝐞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dirty="0">
                        <a:latin typeface="Cambria Math" panose="02040503050406030204" pitchFamily="18" charset="0"/>
                      </a:rPr>
                      <m:t>‘</m:t>
                    </m:r>
                    <m:r>
                      <a:rPr lang="en-US" sz="3200" b="1" dirty="0">
                        <a:latin typeface="Cambria Math" panose="02040503050406030204" pitchFamily="18" charset="0"/>
                      </a:rPr>
                      <m:t>𝐧𝐨</m:t>
                    </m:r>
                    <m:r>
                      <a:rPr lang="en-US" sz="3200" b="1" dirty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3200" b="1" dirty="0"/>
                  <a:t> the loop terminates.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26209"/>
                <a:ext cx="9144000" cy="755591"/>
              </a:xfrm>
              <a:prstGeom prst="rect">
                <a:avLst/>
              </a:prstGeom>
              <a:blipFill>
                <a:blip r:embed="rId5"/>
                <a:stretch>
                  <a:fillRect l="-1667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695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 smtClean="0"/>
                  <a:t>.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𝐜𝐨𝐧𝐭𝐢𝐧𝐮𝐞𝐝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/>
                  <a:t> </a:t>
                </a:r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Thus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user controls termination by inputting a value for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𝐫𝐞𝐬𝐩𝐨𝐧𝐬𝐞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062103"/>
              </a:xfrm>
              <a:prstGeom prst="rect">
                <a:avLst/>
              </a:prstGeom>
              <a:blipFill>
                <a:blip r:embed="rId2"/>
                <a:stretch>
                  <a:fillRect l="-1667" t="-3846" r="-1667" b="-5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2133600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Now although the above algorithm works for certain cases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it is not foolproof.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886200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Depending on </a:t>
            </a:r>
            <a:r>
              <a:rPr lang="en-US" sz="3200" b="1" dirty="0"/>
              <a:t>the values of the </a:t>
            </a:r>
            <a:r>
              <a:rPr lang="en-US" sz="3200" b="1" dirty="0" smtClean="0"/>
              <a:t>coefficients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the algorithm might not work.</a:t>
            </a:r>
          </a:p>
        </p:txBody>
      </p:sp>
    </p:spTree>
    <p:extLst>
      <p:ext uri="{BB962C8B-B14F-4D97-AF65-F5344CB8AC3E}">
        <p14:creationId xmlns:p14="http://schemas.microsoft.com/office/powerpoint/2010/main" val="205056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 smtClean="0"/>
                  <a:t>.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𝐜𝐨𝐧𝐭𝐢𝐧𝐮𝐞𝐝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/>
                  <a:t> </a:t>
                </a:r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Here is what can happen</a:t>
                </a:r>
                <a:r>
                  <a:rPr lang="en-US" sz="3200" b="1" dirty="0" smtClean="0"/>
                  <a:t>:</a:t>
                </a:r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If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an immediate problem arises because of division by zero.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800767"/>
              </a:xfrm>
              <a:prstGeom prst="rect">
                <a:avLst/>
              </a:prstGeom>
              <a:blipFill>
                <a:blip r:embed="rId2"/>
                <a:stretch>
                  <a:fillRect l="-1667" t="-2832" r="-1667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289560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just">
                  <a:lnSpc>
                    <a:spcPct val="150000"/>
                  </a:lnSpc>
                </a:pPr>
                <a:r>
                  <a:rPr lang="en-US" sz="3200" b="1" dirty="0" smtClean="0"/>
                  <a:t>In fact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:r>
                  <a:rPr lang="en-US" sz="3200" b="1" dirty="0" smtClean="0"/>
                  <a:t>close inspection </a:t>
                </a:r>
                <a:r>
                  <a:rPr lang="en-US" sz="3200" b="1" dirty="0"/>
                  <a:t>of Eq.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0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𝐄</m:t>
                            </m:r>
                          </m:e>
                          <m:sub>
                            <m:r>
                              <a:rPr lang="en-US" sz="3200" b="1" i="0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b="1" dirty="0"/>
                  <a:t> indicates that two different cases can </a:t>
                </a:r>
                <a:r>
                  <a:rPr lang="en-US" sz="3200" b="1" dirty="0" smtClean="0"/>
                  <a:t>arise.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95600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464820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14400" lvl="1" indent="-457200"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3200" b="1" dirty="0" smtClean="0"/>
                  <a:t>If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equation reduces to a linear equation with one real </a:t>
                </a:r>
                <a:r>
                  <a:rPr lang="en-US" sz="3200" b="1" dirty="0" smtClean="0"/>
                  <a:t>root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–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48200"/>
                <a:ext cx="9144000" cy="1569660"/>
              </a:xfrm>
              <a:prstGeom prst="rect">
                <a:avLst/>
              </a:prstGeom>
              <a:blipFill>
                <a:blip r:embed="rId4"/>
                <a:stretch>
                  <a:fillRect r="-1667" b="-70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5018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 smtClean="0"/>
                  <a:t>.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𝐜𝐨𝐧𝐭𝐢𝐧𝐮𝐞𝐝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/>
                  <a:t> </a:t>
                </a:r>
                <a:endParaRPr lang="en-US" sz="3200" b="1" dirty="0"/>
              </a:p>
              <a:p>
                <a:pPr marL="914400" lvl="1" indent="-457200"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3200" b="1" dirty="0"/>
                  <a:t>If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then no solution </a:t>
                </a:r>
                <a:r>
                  <a:rPr lang="en-US" sz="3200" b="1" dirty="0" smtClean="0"/>
                  <a:t>exists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i.e. </a:t>
                </a:r>
                <a:r>
                  <a:rPr lang="en-US" sz="3200" b="1" dirty="0"/>
                  <a:t>the problem is trivial.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062103"/>
              </a:xfrm>
              <a:prstGeom prst="rect">
                <a:avLst/>
              </a:prstGeom>
              <a:blipFill>
                <a:blip r:embed="rId2"/>
                <a:stretch>
                  <a:fillRect t="-3846" r="-1667" b="-5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2286000"/>
                <a:ext cx="9144000" cy="2325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 smtClean="0"/>
                  <a:t>If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two possible cases occur depending on the value of the </a:t>
                </a:r>
                <a:r>
                  <a:rPr lang="en-US" sz="3200" b="1" dirty="0" smtClean="0"/>
                  <a:t>discriminant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𝒂𝒄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86000"/>
                <a:ext cx="9144000" cy="2325060"/>
              </a:xfrm>
              <a:prstGeom prst="rect">
                <a:avLst/>
              </a:prstGeom>
              <a:blipFill>
                <a:blip r:embed="rId3"/>
                <a:stretch>
                  <a:fillRect l="-1533" r="-1667" b="-4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4648200"/>
                <a:ext cx="9144000" cy="755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14400" lvl="1" indent="-457200"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3200" b="1" dirty="0" smtClean="0"/>
                  <a:t>If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two real roots occur.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48200"/>
                <a:ext cx="9144000" cy="755591"/>
              </a:xfrm>
              <a:prstGeom prst="rect">
                <a:avLst/>
              </a:prstGeom>
              <a:blipFill>
                <a:blip r:embed="rId4"/>
                <a:stretch>
                  <a:fillRect b="-26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5562600"/>
                <a:ext cx="9144000" cy="755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14400" lvl="1" indent="-457200"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3200" b="1" dirty="0" smtClean="0"/>
                  <a:t>If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two complex roots occur.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62600"/>
                <a:ext cx="9144000" cy="755591"/>
              </a:xfrm>
              <a:prstGeom prst="rect">
                <a:avLst/>
              </a:prstGeom>
              <a:blipFill>
                <a:blip r:embed="rId5"/>
                <a:stretch>
                  <a:fillRect b="-26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326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4616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 algn="ctr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sz="3600" b="1" dirty="0" smtClean="0">
                    <a:solidFill>
                      <a:srgbClr val="7030A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Packages and Programming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Today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there are two types of software </a:t>
                </a:r>
                <a:r>
                  <a:rPr lang="en-US" sz="3200" b="1" dirty="0" smtClean="0"/>
                  <a:t>users: </a:t>
                </a:r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 smtClean="0"/>
                  <a:t>On </a:t>
                </a:r>
                <a:r>
                  <a:rPr lang="en-US" sz="3200" b="1" dirty="0"/>
                  <a:t>one hand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there are those who take </a:t>
                </a:r>
                <a:r>
                  <a:rPr lang="en-US" sz="3200" b="1" dirty="0" smtClean="0"/>
                  <a:t>what they </a:t>
                </a:r>
                <a:r>
                  <a:rPr lang="en-US" sz="3200" b="1" dirty="0"/>
                  <a:t>are </a:t>
                </a:r>
                <a:r>
                  <a:rPr lang="en-US" sz="3200" b="1" dirty="0" smtClean="0"/>
                  <a:t>given </a:t>
                </a:r>
                <a:r>
                  <a:rPr lang="en-US" sz="3200" b="1" dirty="0"/>
                  <a:t>– i.e. they limit themselves to the capabilities found in the </a:t>
                </a:r>
                <a:r>
                  <a:rPr lang="en-US" sz="3200" b="1" dirty="0" smtClean="0"/>
                  <a:t>software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’</a:t>
                </a:r>
                <a:r>
                  <a:rPr lang="en-US" sz="3200" b="1" dirty="0" smtClean="0"/>
                  <a:t>s standard </a:t>
                </a:r>
                <a:r>
                  <a:rPr lang="en-US" sz="3200" b="1" dirty="0"/>
                  <a:t>mode of operation.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616648"/>
              </a:xfrm>
              <a:prstGeom prst="rect">
                <a:avLst/>
              </a:prstGeom>
              <a:blipFill>
                <a:blip r:embed="rId2"/>
                <a:stretch>
                  <a:fillRect l="-1667" r="-1667" b="-1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For example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it is </a:t>
                </a:r>
                <a:r>
                  <a:rPr lang="en-US" sz="3200" b="1" dirty="0" smtClean="0"/>
                  <a:t>possible </a:t>
                </a:r>
                <a:r>
                  <a:rPr lang="en-US" sz="3200" b="1" dirty="0"/>
                  <a:t>to solve a </a:t>
                </a:r>
                <a:r>
                  <a:rPr lang="en-US" sz="3200" b="1" dirty="0" smtClean="0"/>
                  <a:t>system of </a:t>
                </a:r>
                <a:r>
                  <a:rPr lang="en-US" sz="3200" b="1" dirty="0"/>
                  <a:t>linear equations or to generate </a:t>
                </a:r>
                <a:r>
                  <a:rPr lang="en-US" sz="3200" b="1" dirty="0" smtClean="0"/>
                  <a:t>a </a:t>
                </a:r>
                <a:r>
                  <a:rPr lang="en-US" sz="3200" b="1" dirty="0"/>
                  <a:t>plot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sz="3200" b="1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0" dirty="0" smtClean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r>
                  <a:rPr lang="en-US" sz="3200" b="1" dirty="0"/>
                  <a:t> values with either Excel or </a:t>
                </a:r>
                <a:r>
                  <a:rPr lang="en-US" sz="3200" b="1" dirty="0" smtClean="0"/>
                  <a:t>MATLAB software</a:t>
                </a:r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34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 smtClean="0"/>
                  <a:t>.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𝐜𝐨𝐧𝐭𝐢𝐧𝐮𝐞𝐝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/>
                  <a:t> </a:t>
                </a:r>
                <a:endParaRPr lang="en-US" sz="32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Notice how we have used indentation to highlight the decisional structure that </a:t>
                </a:r>
                <a:r>
                  <a:rPr lang="en-US" sz="3200" b="1" dirty="0" smtClean="0"/>
                  <a:t>underlies the </a:t>
                </a:r>
                <a:r>
                  <a:rPr lang="en-US" sz="3200" b="1" dirty="0"/>
                  <a:t>mathematics.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800767"/>
              </a:xfrm>
              <a:prstGeom prst="rect">
                <a:avLst/>
              </a:prstGeom>
              <a:blipFill>
                <a:blip r:embed="rId2"/>
                <a:stretch>
                  <a:fillRect l="-1667" t="-2832" r="-1667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304800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This structure then readily translates to a set of coupled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𝐢𝐟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𝐭𝐡𝐞𝐧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𝐞𝐥𝐬𝐞</m:t>
                    </m:r>
                  </m:oMath>
                </a14:m>
                <a:r>
                  <a:rPr lang="en-US" sz="3200" b="1" dirty="0" smtClean="0"/>
                  <a:t> structures </a:t>
                </a:r>
                <a:r>
                  <a:rPr lang="en-US" sz="3200" b="1" dirty="0"/>
                  <a:t>that can be inserted in place of the shaded statements in the previous code to </a:t>
                </a:r>
                <a:r>
                  <a:rPr lang="en-US" sz="3200" b="1" dirty="0" smtClean="0"/>
                  <a:t>give the final algorithm (indicated below).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48000"/>
                <a:ext cx="9144000" cy="3785652"/>
              </a:xfrm>
              <a:prstGeom prst="rect">
                <a:avLst/>
              </a:prstGeom>
              <a:blipFill>
                <a:blip r:embed="rId3"/>
                <a:stretch>
                  <a:fillRect l="-1667" r="-1667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431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𝐒𝐨𝐥𝐮𝐭𝐢𝐨𝐧</m:t>
                    </m:r>
                  </m:oMath>
                </a14:m>
                <a:r>
                  <a:rPr lang="en-US" sz="3200" b="1" dirty="0" smtClean="0"/>
                  <a:t>. 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𝐜𝐨𝐧𝐭𝐢𝐧𝐮𝐞𝐝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/>
                  <a:t> 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077218"/>
              </a:xfrm>
              <a:prstGeom prst="rect">
                <a:avLst/>
              </a:prstGeom>
              <a:blipFill>
                <a:blip r:embed="rId2"/>
                <a:stretch>
                  <a:fillRect t="-7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608" y="0"/>
            <a:ext cx="633439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56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 approach in the foregoing example can be employed to develop an </a:t>
            </a:r>
            <a:r>
              <a:rPr lang="en-US" sz="3200" b="1" dirty="0" smtClean="0"/>
              <a:t>algorithm for </a:t>
            </a:r>
            <a:r>
              <a:rPr lang="en-US" sz="3200" b="1" dirty="0"/>
              <a:t>the parachutist problem.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0" y="2408192"/>
                <a:ext cx="9144000" cy="4449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Recall that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given an initial condition for time and </a:t>
                </a:r>
                <a:r>
                  <a:rPr lang="en-US" sz="3200" b="1" dirty="0" smtClean="0"/>
                  <a:t>velocity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the </a:t>
                </a:r>
                <a:r>
                  <a:rPr lang="en-US" sz="3200" b="1" dirty="0"/>
                  <a:t>problem involved iteratively solving the </a:t>
                </a:r>
                <a:r>
                  <a:rPr lang="en-US" sz="3200" b="1" dirty="0" smtClean="0"/>
                  <a:t>formula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3200" b="1"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3200" b="1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a:rPr lang="en-US" sz="3200" b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     </m:t>
                      </m:r>
                      <m:f>
                        <m:f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3200" b="1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a:rPr lang="en-US" sz="3200" b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den>
                      </m:f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    </m:t>
                      </m:r>
                      <m:d>
                        <m:dPr>
                          <m:ctrlP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𝐜𝐨𝐧𝐬𝐭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08192"/>
                <a:ext cx="9144000" cy="4449808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538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Now also remember that if we desired to attain good accuracy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we would need to </a:t>
            </a:r>
            <a:r>
              <a:rPr lang="en-US" sz="3200" b="1" dirty="0" smtClean="0"/>
              <a:t>employ small </a:t>
            </a:r>
            <a:r>
              <a:rPr lang="en-US" sz="3200" b="1" dirty="0"/>
              <a:t>steps.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514600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Therefore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we would probably want to apply the formula repeatedly </a:t>
            </a:r>
            <a:r>
              <a:rPr lang="en-US" sz="3200" b="1" dirty="0" smtClean="0"/>
              <a:t>from the </a:t>
            </a:r>
            <a:r>
              <a:rPr lang="en-US" sz="3200" b="1" dirty="0"/>
              <a:t>initial time to the </a:t>
            </a:r>
            <a:r>
              <a:rPr lang="en-US" sz="3200" b="1" dirty="0" smtClean="0"/>
              <a:t>final </a:t>
            </a:r>
            <a:r>
              <a:rPr lang="en-US" sz="3200" b="1" dirty="0"/>
              <a:t>time.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029200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Consequently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an algorithm to solve the problem </a:t>
            </a:r>
            <a:r>
              <a:rPr lang="en-US" sz="3200" b="1" dirty="0" smtClean="0"/>
              <a:t>would be </a:t>
            </a:r>
            <a:r>
              <a:rPr lang="en-US" sz="3200" b="1" dirty="0"/>
              <a:t>based on a loop.</a:t>
            </a:r>
          </a:p>
        </p:txBody>
      </p:sp>
    </p:spTree>
    <p:extLst>
      <p:ext uri="{BB962C8B-B14F-4D97-AF65-F5344CB8AC3E}">
        <p14:creationId xmlns:p14="http://schemas.microsoft.com/office/powerpoint/2010/main" val="4229831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For example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suppose that we started </a:t>
                </a:r>
                <a:r>
                  <a:rPr lang="en-US" sz="3200" b="1" dirty="0" smtClean="0"/>
                  <a:t>the computation </a:t>
                </a:r>
                <a:r>
                  <a:rPr lang="en-US" sz="3200" b="1" dirty="0"/>
                  <a:t>at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and wanted to </a:t>
                </a:r>
                <a:r>
                  <a:rPr lang="en-US" sz="3200" b="1" dirty="0" smtClean="0"/>
                  <a:t>predict the </a:t>
                </a:r>
                <a:r>
                  <a:rPr lang="en-US" sz="3200" b="1" dirty="0"/>
                  <a:t>velocity at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3200" b="1" dirty="0"/>
                  <a:t>s using a time step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3200" b="1" dirty="0" smtClean="0"/>
                  <a:t>s</a:t>
                </a:r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2597209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We would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therefore</a:t>
                </a:r>
                <a:r>
                  <a:rPr lang="en-US" sz="32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 smtClean="0"/>
                  <a:t> need to apply </a:t>
                </a:r>
                <a:r>
                  <a:rPr lang="en-US" sz="3200" b="1" dirty="0"/>
                  <a:t>Eq.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eight times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that </a:t>
                </a:r>
                <a:r>
                  <a:rPr lang="en-US" sz="3200" b="1" dirty="0" smtClean="0"/>
                  <a:t>is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𝟖</m:t>
                      </m:r>
                    </m:oMath>
                  </m:oMathPara>
                </a14:m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where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is </a:t>
                </a:r>
                <a:r>
                  <a:rPr lang="en-US" sz="3200" b="1" dirty="0"/>
                  <a:t>the number of iterations of the loop.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97209"/>
                <a:ext cx="9144000" cy="3046988"/>
              </a:xfrm>
              <a:prstGeom prst="rect">
                <a:avLst/>
              </a:prstGeom>
              <a:blipFill>
                <a:blip r:embed="rId3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577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Because this result is exact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that is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:r>
                  <a:rPr lang="en-US" sz="3200" b="1" dirty="0" smtClean="0"/>
                  <a:t>the ratio </a:t>
                </a:r>
                <a:r>
                  <a:rPr lang="en-US" sz="3200" b="1" dirty="0"/>
                  <a:t>is an integer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we can use a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𝐜𝐨𝐮𝐧𝐭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𝐜𝐨𝐧𝐭𝐫𝐨𝐥𝐥𝐞𝐝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𝐥𝐨𝐨𝐩</m:t>
                    </m:r>
                  </m:oMath>
                </a14:m>
                <a:r>
                  <a:rPr lang="en-US" sz="3200" b="1" dirty="0"/>
                  <a:t> as the basis for the algorithm.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232919"/>
              </a:xfrm>
              <a:prstGeom prst="rect">
                <a:avLst/>
              </a:prstGeom>
              <a:blipFill>
                <a:blip r:embed="rId2"/>
                <a:stretch>
                  <a:fillRect l="-1667" r="-166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2362200"/>
            <a:ext cx="3429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/>
              <a:t>Here is an example of the pseudocode: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341763"/>
            <a:ext cx="4724400" cy="451623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19600" y="2341763"/>
            <a:ext cx="4724400" cy="4516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Although this scheme is simple to program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it is not foolproof.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752600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In particular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it </a:t>
            </a:r>
            <a:r>
              <a:rPr lang="en-US" sz="3200" b="1" dirty="0" smtClean="0"/>
              <a:t>will work </a:t>
            </a:r>
            <a:r>
              <a:rPr lang="en-US" sz="3200" b="1" dirty="0"/>
              <a:t>only if the computation interval is evenly divisible by the time step</a:t>
            </a:r>
            <a:r>
              <a:rPr lang="en-US" sz="3200" b="1" dirty="0" smtClean="0"/>
              <a:t>.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434340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In order </a:t>
            </a:r>
            <a:r>
              <a:rPr lang="en-US" sz="3200" b="1" dirty="0" smtClean="0"/>
              <a:t>to cover </a:t>
            </a:r>
            <a:r>
              <a:rPr lang="en-US" sz="3200" b="1" dirty="0"/>
              <a:t>such cases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a decision loop can be substituted in place of the shaded area in </a:t>
            </a:r>
            <a:r>
              <a:rPr lang="en-US" sz="3200" b="1" dirty="0" smtClean="0"/>
              <a:t>the previous </a:t>
            </a:r>
            <a:r>
              <a:rPr lang="en-US" sz="3200" b="1" dirty="0"/>
              <a:t>pseudocode.</a:t>
            </a:r>
          </a:p>
        </p:txBody>
      </p:sp>
    </p:spTree>
    <p:extLst>
      <p:ext uri="{BB962C8B-B14F-4D97-AF65-F5344CB8AC3E}">
        <p14:creationId xmlns:p14="http://schemas.microsoft.com/office/powerpoint/2010/main" val="84090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755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 </a:t>
            </a:r>
            <a:r>
              <a:rPr lang="en-US" sz="3200" b="1" dirty="0" smtClean="0"/>
              <a:t>final </a:t>
            </a:r>
            <a:r>
              <a:rPr lang="en-US" sz="3200" b="1" dirty="0"/>
              <a:t>result </a:t>
            </a:r>
            <a:r>
              <a:rPr lang="en-US" sz="3200" b="1" dirty="0" smtClean="0"/>
              <a:t>is: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565433"/>
            <a:ext cx="5391150" cy="62674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733800" y="553785"/>
            <a:ext cx="5391150" cy="6267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70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As soon as we enter the loop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we use an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𝐢𝐟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𝐭𝐡𝐞𝐧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structure to test whether </a:t>
                </a:r>
                <a:r>
                  <a:rPr lang="en-US" sz="3200" b="1" dirty="0" smtClean="0"/>
                  <a:t>adding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will take us beyond the end of the interval.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2514600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If it does not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which would </a:t>
            </a:r>
            <a:r>
              <a:rPr lang="en-US" sz="3200" b="1" dirty="0" smtClean="0"/>
              <a:t>usually be </a:t>
            </a:r>
            <a:r>
              <a:rPr lang="en-US" sz="3200" b="1" dirty="0"/>
              <a:t>the case at </a:t>
            </a:r>
            <a:r>
              <a:rPr lang="en-US" sz="3200" b="1" dirty="0" smtClean="0"/>
              <a:t>first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we do nothing.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441960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If it does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we would need to shorten the interval </a:t>
                </a:r>
                <a:r>
                  <a:rPr lang="en-US" sz="3200" b="1" dirty="0" smtClean="0"/>
                  <a:t>by setting </a:t>
                </a:r>
                <a:r>
                  <a:rPr lang="en-US" sz="3200" b="1" dirty="0"/>
                  <a:t>the variable step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3200" b="1" dirty="0"/>
                  <a:t> to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𝒕𝒇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19600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394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By doing this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we guarantee that the next step </a:t>
                </a:r>
                <a:r>
                  <a:rPr lang="en-US" sz="3200" b="1" dirty="0" smtClean="0"/>
                  <a:t>falls exactly </a:t>
                </a:r>
                <a:r>
                  <a:rPr lang="en-US" sz="3200" b="1" dirty="0"/>
                  <a:t>on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𝒕𝒇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569660"/>
              </a:xfrm>
              <a:prstGeom prst="rect">
                <a:avLst/>
              </a:prstGeom>
              <a:blipFill>
                <a:blip r:embed="rId2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1752600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After we implement this final </a:t>
                </a:r>
                <a:r>
                  <a:rPr lang="en-US" sz="3200" b="1" dirty="0"/>
                  <a:t>step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loop will terminate because </a:t>
                </a:r>
                <a:r>
                  <a:rPr lang="en-US" sz="3200" b="1" dirty="0" smtClean="0"/>
                  <a:t>the condition </a:t>
                </a:r>
                <a14:m>
                  <m:oMath xmlns:m="http://schemas.openxmlformats.org/officeDocument/2006/math">
                    <m:r>
                      <a:rPr lang="en-US" sz="3200" b="1" i="1" noProof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3200" b="1" i="1" noProof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3200" b="1" i="1" noProof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𝒕𝒇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will test true.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52600"/>
                <a:ext cx="9144000" cy="2232919"/>
              </a:xfrm>
              <a:prstGeom prst="rect">
                <a:avLst/>
              </a:prstGeom>
              <a:blipFill>
                <a:blip r:embed="rId3"/>
                <a:stretch>
                  <a:fillRect l="-1667" r="-1667" b="-7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0" y="4267200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Notice that before entering the loop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we assign the value of the time step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:r>
                  <a:rPr lang="en-US" sz="3200" b="1" dirty="0" smtClean="0"/>
                  <a:t>to another </a:t>
                </a:r>
                <a:r>
                  <a:rPr lang="en-US" sz="3200" b="1" dirty="0"/>
                  <a:t>variable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:r>
                  <a:rPr lang="en-US" sz="3200" b="1" dirty="0">
                    <a:solidFill>
                      <a:srgbClr val="002060"/>
                    </a:solidFill>
                  </a:rPr>
                  <a:t>h</a:t>
                </a:r>
                <a:r>
                  <a:rPr lang="en-US" sz="3200" b="1" dirty="0"/>
                  <a:t>.</a:t>
                </a: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67200"/>
                <a:ext cx="9144000" cy="2232919"/>
              </a:xfrm>
              <a:prstGeom prst="rect">
                <a:avLst/>
              </a:prstGeom>
              <a:blipFill>
                <a:blip r:embed="rId4"/>
                <a:stretch>
                  <a:fillRect l="-1667" r="-166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179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Because this usually involves a minimum of effort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most users tend to adopt </a:t>
            </a:r>
            <a:r>
              <a:rPr lang="en-US" sz="3200" b="1" dirty="0" smtClean="0"/>
              <a:t>this 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“</a:t>
            </a:r>
            <a:r>
              <a:rPr lang="en-US" sz="3200" b="1" dirty="0" smtClean="0"/>
              <a:t>vanilla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”</a:t>
            </a:r>
            <a:r>
              <a:rPr lang="en-US" sz="3200" b="1" dirty="0"/>
              <a:t> mode of operation.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743200"/>
            <a:ext cx="9144000" cy="297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In addition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since the designers of these packages </a:t>
            </a:r>
            <a:r>
              <a:rPr lang="en-US" sz="3200" b="1" dirty="0" smtClean="0"/>
              <a:t>anticipate most </a:t>
            </a:r>
            <a:r>
              <a:rPr lang="en-US" sz="3200" b="1" dirty="0"/>
              <a:t>typical user needs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many meaningful problems can be solved in this way.</a:t>
            </a:r>
          </a:p>
        </p:txBody>
      </p:sp>
    </p:spTree>
    <p:extLst>
      <p:ext uri="{BB962C8B-B14F-4D97-AF65-F5344CB8AC3E}">
        <p14:creationId xmlns:p14="http://schemas.microsoft.com/office/powerpoint/2010/main" val="112000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We create this dummy variable so that our routine does not </a:t>
                </a:r>
                <a:r>
                  <a:rPr lang="en-US" sz="3200" b="1" dirty="0" smtClean="0"/>
                  <a:t>change the </a:t>
                </a:r>
                <a:r>
                  <a:rPr lang="en-US" sz="3200" b="1" dirty="0"/>
                  <a:t>given value of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3200" b="1" dirty="0"/>
                  <a:t> if and when we shorten the time step.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2673409"/>
                <a:ext cx="9144000" cy="297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We do this in </a:t>
                </a:r>
                <a:r>
                  <a:rPr lang="en-US" sz="3200" b="1" dirty="0" smtClean="0"/>
                  <a:t>anticipation that </a:t>
                </a:r>
                <a:r>
                  <a:rPr lang="en-US" sz="3200" b="1" dirty="0"/>
                  <a:t>we might need to use the original value of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3200" b="1" dirty="0"/>
                  <a:t> somewhere else in the event that </a:t>
                </a:r>
                <a:r>
                  <a:rPr lang="en-US" sz="3200" b="1" dirty="0" smtClean="0"/>
                  <a:t>this code </a:t>
                </a:r>
                <a:r>
                  <a:rPr lang="en-US" sz="3200" b="1" dirty="0"/>
                  <a:t>is integrated within a larger program.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73409"/>
                <a:ext cx="9144000" cy="2971583"/>
              </a:xfrm>
              <a:prstGeom prst="rect">
                <a:avLst/>
              </a:prstGeom>
              <a:blipFill>
                <a:blip r:embed="rId3"/>
                <a:stretch>
                  <a:fillRect l="-1667" r="-1667" b="-5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346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It should be noted that the algorithm is still not foolproof.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19050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For example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the </a:t>
                </a:r>
                <a:r>
                  <a:rPr lang="en-US" sz="3200" b="1" dirty="0" smtClean="0"/>
                  <a:t>user could </a:t>
                </a:r>
                <a:r>
                  <a:rPr lang="en-US" sz="3200" b="1" dirty="0"/>
                  <a:t>have mistakenly entered a step size greater than the calculation interval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3200" b="1" dirty="0"/>
                  <a:t> </a:t>
                </a:r>
                <a:r>
                  <a:rPr lang="en-US" sz="3200" b="1" dirty="0" smtClean="0"/>
                  <a:t>e.g.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𝒕𝒇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𝒕𝒊</m:t>
                    </m:r>
                    <m:r>
                      <a:rPr lang="en-US" sz="32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and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𝟐𝟎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0500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0" y="4473476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Thus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you might want to include error traps in </a:t>
            </a:r>
            <a:r>
              <a:rPr lang="en-US" sz="3200" b="1" dirty="0" smtClean="0"/>
              <a:t>your code </a:t>
            </a:r>
            <a:r>
              <a:rPr lang="en-US" sz="3200" b="1" dirty="0"/>
              <a:t>to catch such errors and to then allow the user to correct the mistake.</a:t>
            </a:r>
          </a:p>
        </p:txBody>
      </p:sp>
    </p:spTree>
    <p:extLst>
      <p:ext uri="{BB962C8B-B14F-4D97-AF65-F5344CB8AC3E}">
        <p14:creationId xmlns:p14="http://schemas.microsoft.com/office/powerpoint/2010/main" val="229627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0"/>
            <a:ext cx="914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6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Modular Programming</a:t>
            </a:r>
          </a:p>
          <a:p>
            <a:pPr algn="just">
              <a:lnSpc>
                <a:spcPct val="150000"/>
              </a:lnSpc>
            </a:pPr>
            <a:r>
              <a:rPr lang="en-US" sz="3200" b="1" dirty="0"/>
              <a:t>Imagine how difficult it would be to study a textbook that had no chapters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sections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</a:t>
            </a:r>
            <a:r>
              <a:rPr lang="en-US" sz="3200" b="1" dirty="0" smtClean="0"/>
              <a:t>or paragraphs</a:t>
            </a:r>
            <a:r>
              <a:rPr lang="en-US" sz="3200" b="1" dirty="0"/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558281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Breaking complicated tasks or subjects into more manageable parts is one </a:t>
            </a:r>
            <a:r>
              <a:rPr lang="en-US" sz="3200" b="1" dirty="0" smtClean="0"/>
              <a:t>way to </a:t>
            </a:r>
            <a:r>
              <a:rPr lang="en-US" sz="3200" b="1" dirty="0"/>
              <a:t>make them easier to handle.</a:t>
            </a:r>
          </a:p>
        </p:txBody>
      </p:sp>
    </p:spTree>
    <p:extLst>
      <p:ext uri="{BB962C8B-B14F-4D97-AF65-F5344CB8AC3E}">
        <p14:creationId xmlns:p14="http://schemas.microsoft.com/office/powerpoint/2010/main" val="307401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the same spirit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computer programs can be divided </a:t>
                </a:r>
                <a:r>
                  <a:rPr lang="en-US" sz="3200" b="1" dirty="0" smtClean="0"/>
                  <a:t>into small subprograms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or </a:t>
                </a:r>
                <a:r>
                  <a:rPr lang="en-US" sz="3200" b="1" dirty="0"/>
                  <a:t>modules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that can be developed and tested </a:t>
                </a:r>
                <a:r>
                  <a:rPr lang="en-US" sz="3200" b="1" dirty="0" smtClean="0"/>
                  <a:t>separately.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514600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This </a:t>
                </a:r>
                <a:r>
                  <a:rPr lang="en-US" sz="3200" b="1" dirty="0" smtClean="0"/>
                  <a:t>approach is </a:t>
                </a:r>
                <a:r>
                  <a:rPr lang="en-US" sz="3200" b="1" dirty="0"/>
                  <a:t>called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𝐦𝐨𝐝𝐮𝐥𝐚𝐫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𝐩𝐫𝐨𝐠𝐫𝐚𝐦𝐦𝐢𝐧𝐠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14600"/>
                <a:ext cx="9144000" cy="830997"/>
              </a:xfrm>
              <a:prstGeom prst="rect">
                <a:avLst/>
              </a:prstGeom>
              <a:blipFill>
                <a:blip r:embed="rId3"/>
                <a:stretch>
                  <a:fillRect l="-1667" r="-800" b="-13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0" y="358140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The most important attribute of modules is that they be as independent and </a:t>
            </a:r>
            <a:r>
              <a:rPr lang="en-US" sz="3200" b="1" dirty="0" smtClean="0"/>
              <a:t>self</a:t>
            </a:r>
            <a:r>
              <a:rPr lang="en-US" sz="32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en-US" sz="3200" b="1" dirty="0" smtClean="0"/>
              <a:t>contained as </a:t>
            </a:r>
            <a:r>
              <a:rPr lang="en-US" sz="3200" b="1" dirty="0"/>
              <a:t>possible.</a:t>
            </a:r>
          </a:p>
        </p:txBody>
      </p:sp>
    </p:spTree>
    <p:extLst>
      <p:ext uri="{BB962C8B-B14F-4D97-AF65-F5344CB8AC3E}">
        <p14:creationId xmlns:p14="http://schemas.microsoft.com/office/powerpoint/2010/main" val="47340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</a:t>
                </a:r>
                <a:r>
                  <a:rPr lang="en-US" sz="3200" b="1" dirty="0" smtClean="0"/>
                  <a:t>addition</a:t>
                </a:r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3200" b="1" dirty="0" smtClean="0"/>
                  <a:t> </a:t>
                </a:r>
                <a:r>
                  <a:rPr lang="en-US" sz="3200" b="1" dirty="0"/>
                  <a:t>they are typically designed to perform a specific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well</a:t>
                </a:r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-</a:t>
                </a:r>
                <a:r>
                  <a:rPr lang="en-US" sz="3200" b="1" dirty="0" smtClean="0"/>
                  <a:t>defined function </a:t>
                </a:r>
                <a:r>
                  <a:rPr lang="en-US" sz="3200" b="1" dirty="0"/>
                  <a:t>and have one entry and one exit point</a:t>
                </a:r>
                <a:r>
                  <a:rPr lang="en-US" sz="3200" b="1" dirty="0" smtClean="0"/>
                  <a:t>.</a:t>
                </a:r>
                <a:r>
                  <a:rPr lang="en-US" sz="2000" b="1" dirty="0" smtClean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*</a:t>
                </a:r>
                <a:endParaRPr lang="en-US" sz="32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5146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standard high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-</a:t>
                </a:r>
                <a:r>
                  <a:rPr lang="en-US" sz="3200" b="1" dirty="0"/>
                  <a:t>level languages such as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𝐅𝐨𝐫𝐭𝐫𝐚𝐧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or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𝐂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the primary </a:t>
                </a:r>
                <a:r>
                  <a:rPr lang="en-US" sz="3200" b="1" dirty="0" smtClean="0"/>
                  <a:t>programming element </a:t>
                </a:r>
                <a:r>
                  <a:rPr lang="en-US" sz="3200" b="1" dirty="0"/>
                  <a:t>used to represent each module is the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𝐩𝐫𝐨𝐜𝐞𝐝𝐮𝐫𝐞</m:t>
                    </m:r>
                  </m:oMath>
                </a14:m>
                <a:r>
                  <a:rPr lang="en-US" sz="2800" b="1" dirty="0" smtClean="0"/>
                  <a:t>.</a:t>
                </a:r>
                <a:r>
                  <a:rPr lang="en-US" sz="3200" b="1" dirty="0" smtClean="0"/>
                  <a:t> 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14600"/>
                <a:ext cx="9144000" cy="2308324"/>
              </a:xfrm>
              <a:prstGeom prst="rect">
                <a:avLst/>
              </a:prstGeom>
              <a:blipFill>
                <a:blip r:embed="rId3"/>
                <a:stretch>
                  <a:fillRect l="-1667" r="-1667" b="-4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502920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Two types of procedures are </a:t>
                </a:r>
                <a:r>
                  <a:rPr lang="en-US" sz="3200" b="1" dirty="0" smtClean="0"/>
                  <a:t>commonly employed</a:t>
                </a:r>
                <a:r>
                  <a:rPr lang="en-US" sz="3200" b="1" dirty="0"/>
                  <a:t>: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𝐟𝐮𝐧𝐜𝐭𝐢𝐨𝐧𝐬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𝐬𝐮𝐛𝐫𝐨𝐮𝐭𝐢𝐧𝐞𝐬</m:t>
                    </m:r>
                  </m:oMath>
                </a14:m>
                <a:r>
                  <a:rPr lang="en-US" sz="3200" b="1" dirty="0" smtClean="0"/>
                  <a:t>.</a:t>
                </a:r>
                <a:r>
                  <a:rPr lang="en-US" sz="2000" b="1" dirty="0" smtClean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*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29200"/>
                <a:ext cx="9144000" cy="1569660"/>
              </a:xfrm>
              <a:prstGeom prst="rect">
                <a:avLst/>
              </a:prstGeom>
              <a:blipFill>
                <a:blip r:embed="rId4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837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611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800" b="1" dirty="0"/>
                  <a:t>In addition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it should be mentioned that much of the programming related to </a:t>
                </a:r>
                <a:r>
                  <a:rPr lang="en-US" sz="2800" b="1" dirty="0" smtClean="0"/>
                  <a:t>software packages </a:t>
                </a:r>
                <a:r>
                  <a:rPr lang="en-US" sz="2800" b="1" dirty="0"/>
                  <a:t>like 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latin typeface="Cambria Math" panose="02040503050406030204" pitchFamily="18" charset="0"/>
                      </a:rPr>
                      <m:t>𝐄𝐱𝐜𝐞𝐥</m:t>
                    </m:r>
                  </m:oMath>
                </a14:m>
                <a:r>
                  <a:rPr lang="en-US" sz="2800" b="1" dirty="0"/>
                  <a:t> and 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latin typeface="Cambria Math" panose="02040503050406030204" pitchFamily="18" charset="0"/>
                      </a:rPr>
                      <m:t>𝐌𝐀𝐓𝐋𝐀𝐁</m:t>
                    </m:r>
                  </m:oMath>
                </a14:m>
                <a:r>
                  <a:rPr lang="en-US" sz="2800" b="1" dirty="0"/>
                  <a:t> involves the development of subprograms.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611677"/>
              </a:xfrm>
              <a:prstGeom prst="rect">
                <a:avLst/>
              </a:prstGeom>
              <a:blipFill>
                <a:blip r:embed="rId2"/>
                <a:stretch>
                  <a:fillRect l="-1333" r="-1333" b="-5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836536"/>
                <a:ext cx="9144000" cy="1964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800" b="1" dirty="0" smtClean="0"/>
                  <a:t>Hence</a:t>
                </a:r>
                <a:r>
                  <a:rPr lang="en-US" sz="28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en-US" sz="28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latin typeface="Cambria Math" panose="02040503050406030204" pitchFamily="18" charset="0"/>
                      </a:rPr>
                      <m:t>𝐄𝐱𝐜𝐞𝐥</m:t>
                    </m:r>
                  </m:oMath>
                </a14:m>
                <a:r>
                  <a:rPr lang="en-US" sz="2800" b="1" dirty="0" smtClean="0"/>
                  <a:t> </a:t>
                </a:r>
                <a:r>
                  <a:rPr lang="en-US" sz="2800" b="1" dirty="0"/>
                  <a:t>macros and 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latin typeface="Cambria Math" panose="02040503050406030204" pitchFamily="18" charset="0"/>
                      </a:rPr>
                      <m:t>𝐌𝐀𝐓𝐋𝐀𝐁</m:t>
                    </m:r>
                  </m:oMath>
                </a14:m>
                <a:r>
                  <a:rPr lang="en-US" sz="2800" b="1" dirty="0"/>
                  <a:t> functions are designed to receive some information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</a:t>
                </a:r>
                <a:r>
                  <a:rPr lang="en-US" sz="2800" b="1" dirty="0" smtClean="0"/>
                  <a:t>perform a </a:t>
                </a:r>
                <a:r>
                  <a:rPr lang="en-US" sz="2800" b="1" dirty="0"/>
                  <a:t>calculation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b="1" dirty="0"/>
                  <a:t> and return results</a:t>
                </a:r>
                <a:r>
                  <a:rPr lang="en-US" sz="2800" b="1" dirty="0" smtClean="0"/>
                  <a:t>.</a:t>
                </a:r>
                <a:endParaRPr lang="en-US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36536"/>
                <a:ext cx="9144000" cy="1964064"/>
              </a:xfrm>
              <a:prstGeom prst="rect">
                <a:avLst/>
              </a:prstGeom>
              <a:blipFill>
                <a:blip r:embed="rId3"/>
                <a:stretch>
                  <a:fillRect l="-1333" r="-1333" b="-7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4955941"/>
            <a:ext cx="9144000" cy="1902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sz="2800" b="1" dirty="0"/>
              <a:t>Thus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sz="2800" b="1" dirty="0"/>
              <a:t> modular thinking is also consistent with </a:t>
            </a:r>
            <a:r>
              <a:rPr lang="en-US" sz="2800" b="1" dirty="0" smtClean="0"/>
              <a:t>how programming </a:t>
            </a:r>
            <a:r>
              <a:rPr lang="en-US" sz="2800" b="1" dirty="0"/>
              <a:t>is implemented in package </a:t>
            </a:r>
            <a:r>
              <a:rPr lang="en-US" sz="2800" b="1" dirty="0" smtClean="0"/>
              <a:t>environments.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5999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4678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200" b="1" dirty="0"/>
                  <a:t>Modular programming has a number of </a:t>
                </a:r>
                <a:r>
                  <a:rPr lang="en-US" sz="3200" b="1" dirty="0" smtClean="0"/>
                  <a:t>advantages:</a:t>
                </a:r>
              </a:p>
              <a:p>
                <a:pPr marL="457200" indent="-457200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§"/>
                </a:pPr>
                <a:r>
                  <a:rPr lang="en-US" sz="3200" b="1" dirty="0"/>
                  <a:t>The use of small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self</a:t>
                </a:r>
                <a:r>
                  <a:rPr lang="en-US" sz="32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-</a:t>
                </a:r>
                <a:r>
                  <a:rPr lang="en-US" sz="3200" b="1" dirty="0" smtClean="0"/>
                  <a:t>contained units makes </a:t>
                </a:r>
                <a:r>
                  <a:rPr lang="en-US" sz="3200" b="1" dirty="0"/>
                  <a:t>the underlying logic easier to devise and to understand for both the </a:t>
                </a:r>
                <a:r>
                  <a:rPr lang="en-US" sz="3200" b="1" dirty="0" smtClean="0"/>
                  <a:t>developer and </a:t>
                </a:r>
                <a:r>
                  <a:rPr lang="en-US" sz="3200" b="1" dirty="0"/>
                  <a:t>the user.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678204"/>
              </a:xfrm>
              <a:prstGeom prst="rect">
                <a:avLst/>
              </a:prstGeom>
              <a:blipFill>
                <a:blip r:embed="rId2"/>
                <a:stretch>
                  <a:fillRect l="-1667" r="-1667" b="-1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0" y="4754145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b="1" dirty="0"/>
              <a:t>Development is facilitated because each module can be perfected in isolation.</a:t>
            </a:r>
          </a:p>
        </p:txBody>
      </p:sp>
    </p:spTree>
    <p:extLst>
      <p:ext uri="{BB962C8B-B14F-4D97-AF65-F5344CB8AC3E}">
        <p14:creationId xmlns:p14="http://schemas.microsoft.com/office/powerpoint/2010/main" val="100199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0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en-US" sz="3200" b="1" dirty="0"/>
              <a:t>In fact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for large projects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/>
              <a:t> different programmers can work on individual parts.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82880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b="1" dirty="0"/>
              <a:t>Modular </a:t>
            </a:r>
            <a:r>
              <a:rPr lang="en-US" sz="3200" b="1" dirty="0" smtClean="0"/>
              <a:t>design also </a:t>
            </a:r>
            <a:r>
              <a:rPr lang="en-US" sz="3200" b="1" dirty="0"/>
              <a:t>increases the ease with which a program can be debugged and tested because </a:t>
            </a:r>
            <a:r>
              <a:rPr lang="en-US" sz="3200" b="1" dirty="0" smtClean="0"/>
              <a:t>errors can </a:t>
            </a:r>
            <a:r>
              <a:rPr lang="en-US" sz="3200" b="1" dirty="0"/>
              <a:t>be more easily isolated.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373145"/>
            <a:ext cx="9144000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b="1" dirty="0" smtClean="0"/>
              <a:t>Finally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 smtClean="0"/>
              <a:t> </a:t>
            </a:r>
            <a:r>
              <a:rPr lang="en-US" sz="3200" b="1" dirty="0"/>
              <a:t>program maintenance and modification are facilitated.</a:t>
            </a:r>
          </a:p>
        </p:txBody>
      </p:sp>
    </p:spTree>
    <p:extLst>
      <p:ext uri="{BB962C8B-B14F-4D97-AF65-F5344CB8AC3E}">
        <p14:creationId xmlns:p14="http://schemas.microsoft.com/office/powerpoint/2010/main" val="349452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0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This is primarily due to the fact that new modules can be developed to perform </a:t>
            </a:r>
            <a:r>
              <a:rPr lang="en-US" sz="3200" b="1" dirty="0" smtClean="0"/>
              <a:t>additional tasks </a:t>
            </a:r>
            <a:r>
              <a:rPr lang="en-US" sz="3200" b="1" dirty="0"/>
              <a:t>and then easily incorporated into the already coherent and organized scheme.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3147754"/>
                <a:ext cx="9144000" cy="3710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While all these attributes are reason enough to use modules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most important </a:t>
                </a:r>
                <a:r>
                  <a:rPr lang="en-US" sz="3200" b="1" dirty="0" smtClean="0"/>
                  <a:t>reason related </a:t>
                </a:r>
                <a:r>
                  <a:rPr lang="en-US" sz="3200" b="1" dirty="0"/>
                  <a:t>to numerical </a:t>
                </a:r>
                <a:r>
                  <a:rPr lang="en-US" sz="3200" b="1" dirty="0" smtClean="0"/>
                  <a:t>problem </a:t>
                </a:r>
                <a:r>
                  <a:rPr lang="en-US" sz="3200" b="1" dirty="0"/>
                  <a:t>solving is that they allow you to maintain </a:t>
                </a:r>
                <a:r>
                  <a:rPr lang="en-US" sz="3200" b="1" dirty="0" smtClean="0"/>
                  <a:t>your own </a:t>
                </a:r>
                <a:r>
                  <a:rPr lang="en-US" sz="3200" b="1" dirty="0"/>
                  <a:t>library of useful modules for later use in other programs.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47754"/>
                <a:ext cx="9144000" cy="3710246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4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950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This approach is illustrated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which shows a function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developed </a:t>
                </a:r>
                <a:r>
                  <a:rPr lang="en-US" sz="3200" b="1" dirty="0"/>
                  <a:t>to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implement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Euler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3200" b="1" dirty="0" smtClean="0"/>
                  <a:t>s method</a:t>
                </a:r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785652"/>
              </a:xfrm>
              <a:prstGeom prst="rect">
                <a:avLst/>
              </a:prstGeom>
              <a:blipFill>
                <a:blip r:embed="rId2"/>
                <a:stretch>
                  <a:fillRect l="-1667" r="-1667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6076248"/>
                <a:ext cx="4200525" cy="7817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40000"/>
                  </a:lnSpc>
                </a:pP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𝐅𝐢𝐠𝐮𝐫𝐞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chemeClr val="accent4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76248"/>
                <a:ext cx="4200525" cy="781752"/>
              </a:xfrm>
              <a:prstGeom prst="rect">
                <a:avLst/>
              </a:prstGeom>
              <a:blipFill>
                <a:blip r:embed="rId3"/>
                <a:stretch>
                  <a:fillRect b="-17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525" y="809625"/>
            <a:ext cx="4943475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0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But what happens when problems arise that are beyond the standard capability of </a:t>
            </a:r>
            <a:r>
              <a:rPr lang="en-US" sz="3200" b="1" dirty="0" smtClean="0"/>
              <a:t>the tool?</a:t>
            </a:r>
            <a:r>
              <a:rPr 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  <a:endParaRPr 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1600200"/>
                <a:ext cx="9144000" cy="2232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such cases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have two </a:t>
                </a:r>
                <a:r>
                  <a:rPr lang="en-US" sz="3200" b="1" dirty="0" smtClean="0"/>
                  <a:t>alternatives:</a:t>
                </a:r>
                <a:endParaRPr lang="en-US" sz="3200" b="1" dirty="0"/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First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can look for a different package and see if it is capable of solving the problem.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00200"/>
                <a:ext cx="9144000" cy="2232919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7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3839745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just">
                  <a:lnSpc>
                    <a:spcPct val="150000"/>
                  </a:lnSpc>
                </a:pPr>
                <a:r>
                  <a:rPr lang="en-US" sz="3200" b="1" dirty="0"/>
                  <a:t>That is one of the reasons we have chosen to cover both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𝐄𝐱𝐜𝐞𝐥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𝐌𝐀𝐓𝐋𝐀𝐁</m:t>
                    </m:r>
                  </m:oMath>
                </a14:m>
                <a:r>
                  <a:rPr lang="en-US" sz="3200" b="1" dirty="0"/>
                  <a:t> in </a:t>
                </a:r>
                <a:r>
                  <a:rPr lang="en-US" sz="3200" b="1" dirty="0" smtClean="0"/>
                  <a:t>this course.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39745"/>
                <a:ext cx="9144000" cy="1569660"/>
              </a:xfrm>
              <a:prstGeom prst="rect">
                <a:avLst/>
              </a:prstGeom>
              <a:blipFill rotWithShape="0">
                <a:blip r:embed="rId3"/>
                <a:stretch>
                  <a:fillRect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528834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en-US" sz="3200" b="1" dirty="0" smtClean="0"/>
              <a:t>Neither </a:t>
            </a:r>
            <a:r>
              <a:rPr lang="en-US" sz="3200" b="1" dirty="0"/>
              <a:t>one is all encompassing and each has different strengths.</a:t>
            </a:r>
          </a:p>
        </p:txBody>
      </p:sp>
    </p:spTree>
    <p:extLst>
      <p:ext uri="{BB962C8B-B14F-4D97-AF65-F5344CB8AC3E}">
        <p14:creationId xmlns:p14="http://schemas.microsoft.com/office/powerpoint/2010/main" val="288855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0"/>
            <a:ext cx="9144000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Notice that this function application and the previous versions </a:t>
            </a:r>
            <a:r>
              <a:rPr lang="en-US" sz="3200" b="1" dirty="0" smtClean="0"/>
              <a:t>differ in </a:t>
            </a:r>
            <a:r>
              <a:rPr lang="en-US" sz="3200" b="1" dirty="0"/>
              <a:t>how they handle input/output.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28600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/>
              <a:t>In the former </a:t>
            </a:r>
            <a:r>
              <a:rPr lang="en-US" sz="3200" b="1" dirty="0" smtClean="0"/>
              <a:t>versions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 smtClean="0"/>
              <a:t> input </a:t>
            </a:r>
            <a:r>
              <a:rPr lang="en-US" sz="3200" b="1" dirty="0"/>
              <a:t>and output directly </a:t>
            </a:r>
            <a:r>
              <a:rPr lang="en-US" sz="3200" b="1" dirty="0" smtClean="0"/>
              <a:t>come from </a:t>
            </a:r>
            <a:r>
              <a:rPr lang="en-US" sz="3200" b="1" dirty="0"/>
              <a:t>(via INPUT statements) and to (via DISPLAY statements) the user.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the </a:t>
                </a:r>
                <a:r>
                  <a:rPr lang="en-US" sz="3200" b="1" dirty="0" smtClean="0"/>
                  <a:t>function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the </a:t>
                </a:r>
                <a:r>
                  <a:rPr lang="en-US" sz="3200" b="1" dirty="0"/>
                  <a:t>inputs are passed into the </a:t>
                </a:r>
                <a:r>
                  <a:rPr lang="en-US" sz="3200" b="1" dirty="0" smtClean="0"/>
                  <a:t>function </a:t>
                </a:r>
                <a:r>
                  <a:rPr lang="en-US" sz="3200" b="1" dirty="0"/>
                  <a:t>via its argument </a:t>
                </a:r>
                <a:r>
                  <a:rPr lang="en-US" sz="3200" b="1" dirty="0" smtClean="0"/>
                  <a:t>list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3200" b="1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𝐅𝐮𝐧𝐜𝐭𝐢𝐨𝐧</m:t>
                      </m:r>
                      <m:r>
                        <a:rPr lang="da-DK" sz="3200" b="1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sz="3200" b="1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𝐄𝐮𝐥𝐞𝐫</m:t>
                      </m:r>
                      <m:r>
                        <a:rPr lang="da-DK" sz="3200" b="1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a-DK" sz="3200" b="1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𝐝𝐭</m:t>
                      </m:r>
                      <m:r>
                        <a:rPr lang="da-DK" sz="3200" b="1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a-DK" sz="3200" b="1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𝐭𝐢</m:t>
                      </m:r>
                      <m:r>
                        <a:rPr lang="da-DK" sz="3200" b="1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a-DK" sz="3200" b="1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𝐭𝐟</m:t>
                      </m:r>
                      <m:r>
                        <a:rPr lang="da-DK" sz="3200" b="1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a-DK" sz="3200" b="1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𝐲𝐢</m:t>
                      </m:r>
                      <m:r>
                        <a:rPr lang="da-DK" sz="3200" b="1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49676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333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And </a:t>
                </a:r>
                <a:r>
                  <a:rPr lang="en-US" sz="3200" b="1" dirty="0"/>
                  <a:t>the output is returned via the assignment statement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sz="32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𝐄𝐮𝐥𝐞𝐫</m:t>
                      </m:r>
                      <m:r>
                        <a:rPr lang="en-US" sz="32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𝐝𝐭</m:t>
                      </m:r>
                      <m:r>
                        <a:rPr lang="en-US" sz="32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1" i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𝐭𝐢</m:t>
                      </m:r>
                      <m:r>
                        <a:rPr lang="en-US" sz="32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1" i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𝐭𝐟</m:t>
                      </m:r>
                      <m:r>
                        <a:rPr lang="en-US" sz="32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1" i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𝐲𝐢</m:t>
                      </m:r>
                      <m:r>
                        <a:rPr lang="en-US" sz="32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665729"/>
                <a:ext cx="9144000" cy="3125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In addition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recognize how generic the routine has become. </a:t>
                </a:r>
                <a:endParaRPr lang="en-US" sz="3200" b="1" dirty="0" smtClean="0"/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sz="3200" b="1" dirty="0" smtClean="0"/>
                  <a:t>There </a:t>
                </a:r>
                <a:r>
                  <a:rPr lang="en-US" sz="3200" b="1" dirty="0"/>
                  <a:t>are no references </a:t>
                </a:r>
                <a:r>
                  <a:rPr lang="en-US" sz="3200" b="1" dirty="0" smtClean="0"/>
                  <a:t>to the </a:t>
                </a:r>
                <a:r>
                  <a:rPr lang="en-US" sz="3200" b="1" dirty="0"/>
                  <a:t>specifics of the parachutist problem.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65729"/>
                <a:ext cx="9144000" cy="3125471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 b="-5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440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For example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rather than calling the dependent variable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3200" b="1" dirty="0"/>
                  <a:t> for velocity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more generic </a:t>
                </a:r>
                <a:r>
                  <a:rPr lang="en-US" sz="3200" b="1" dirty="0" smtClean="0"/>
                  <a:t>label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200" b="1" dirty="0" smtClean="0"/>
                  <a:t> is </a:t>
                </a:r>
                <a:r>
                  <a:rPr lang="en-US" sz="3200" b="1" dirty="0"/>
                  <a:t>used within the function.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1667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0" y="2445603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Further</a:t>
            </a:r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3200" b="1" dirty="0" smtClean="0"/>
              <a:t> notice that </a:t>
            </a:r>
            <a:r>
              <a:rPr lang="en-US" sz="3200" b="1" dirty="0"/>
              <a:t>the derivative is not computed within the function by an explicit equation.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0" y="5029200"/>
                <a:ext cx="9144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 smtClean="0"/>
                  <a:t>Rather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another function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𝐝𝐲</m:t>
                    </m:r>
                    <m:d>
                      <m:dPr>
                        <m:ctrlP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sz="3200" b="1" dirty="0"/>
                  <a:t> must be invoked to compute it</a:t>
                </a:r>
                <a:r>
                  <a:rPr lang="en-US" sz="3200" b="1" dirty="0" smtClean="0"/>
                  <a:t>.</a:t>
                </a:r>
                <a:endParaRPr lang="en-US" sz="32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29200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l="-1667" r="-1667" b="-7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047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3200" b="1" dirty="0"/>
                  <a:t>This acknowledges the fact that we might </a:t>
                </a:r>
                <a:r>
                  <a:rPr lang="en-US" sz="3200" b="1" dirty="0" smtClean="0"/>
                  <a:t>want to </a:t>
                </a:r>
                <a:r>
                  <a:rPr lang="en-US" sz="3200" b="1" dirty="0"/>
                  <a:t>use this function for many different problems beyond solving for the parachutist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3200" b="1" dirty="0"/>
                  <a:t>s velocity</a:t>
                </a:r>
                <a:r>
                  <a:rPr lang="en-US" sz="3200" b="1" dirty="0" smtClean="0"/>
                  <a:t>.</a:t>
                </a:r>
                <a:endParaRPr lang="en-US" sz="3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1667" r="-1667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649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7432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for </a:t>
            </a:r>
            <a:r>
              <a:rPr lang="en-US" sz="4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attention!</a:t>
            </a:r>
            <a:endParaRPr lang="en-U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234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755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text</a:t>
            </a:r>
            <a:endParaRPr 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968809"/>
            <a:ext cx="9144000" cy="755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text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5492809"/>
            <a:ext cx="9144000" cy="755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text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32847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en-US" sz="3200" b="1" dirty="0"/>
              <a:t>By being conversant with </a:t>
            </a:r>
            <a:r>
              <a:rPr lang="en-US" sz="3200" b="1" dirty="0" smtClean="0"/>
              <a:t>both</a:t>
            </a:r>
            <a:r>
              <a:rPr lang="en-US" sz="32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sz="3200" b="1" dirty="0" smtClean="0"/>
              <a:t> </a:t>
            </a:r>
            <a:r>
              <a:rPr lang="en-US" sz="3200" b="1" dirty="0"/>
              <a:t>you will greatly increase the range of problems you </a:t>
            </a:r>
            <a:r>
              <a:rPr lang="en-US" sz="3200" b="1" dirty="0" smtClean="0"/>
              <a:t>can address</a:t>
            </a:r>
            <a:r>
              <a:rPr lang="en-US" sz="3200" b="1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286000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 smtClean="0"/>
                  <a:t>Second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you can grow and become a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“</m:t>
                    </m:r>
                  </m:oMath>
                </a14:m>
                <a:r>
                  <a:rPr lang="en-US" sz="3200" b="1" dirty="0"/>
                  <a:t>power user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”</m:t>
                    </m:r>
                  </m:oMath>
                </a14:m>
                <a:r>
                  <a:rPr lang="en-US" sz="3200" b="1" dirty="0"/>
                  <a:t> by learning to write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𝐄𝐱𝐜𝐞𝐥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𝐕𝐁𝐀</m:t>
                    </m:r>
                  </m:oMath>
                </a14:m>
                <a:r>
                  <a:rPr lang="en-US" sz="3200" b="1" dirty="0" smtClean="0"/>
                  <a:t> macros </a:t>
                </a:r>
                <a:r>
                  <a:rPr lang="en-US" sz="3200" b="1" dirty="0"/>
                  <a:t>or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𝐌𝐀𝐓𝐋𝐀𝐁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𝐌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𝐟𝐢𝐥𝐞𝐬</m:t>
                    </m:r>
                  </m:oMath>
                </a14:m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86000"/>
                <a:ext cx="9144000" cy="2308324"/>
              </a:xfrm>
              <a:prstGeom prst="rect">
                <a:avLst/>
              </a:prstGeom>
              <a:blipFill rotWithShape="0">
                <a:blip r:embed="rId3"/>
                <a:stretch>
                  <a:fillRect l="-1533" r="-1667" b="-4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0" y="4549676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en-US" sz="3200" b="1" dirty="0"/>
              <a:t>And what are these? They are nothing more than </a:t>
            </a:r>
            <a:r>
              <a:rPr lang="en-US" sz="3200" b="1" dirty="0" smtClean="0"/>
              <a:t>computer programs </a:t>
            </a:r>
            <a:r>
              <a:rPr lang="en-US" sz="3200" b="1" dirty="0"/>
              <a:t>that allow you to extend the capabilities of these tools.</a:t>
            </a:r>
          </a:p>
        </p:txBody>
      </p:sp>
    </p:spTree>
    <p:extLst>
      <p:ext uri="{BB962C8B-B14F-4D97-AF65-F5344CB8AC3E}">
        <p14:creationId xmlns:p14="http://schemas.microsoft.com/office/powerpoint/2010/main" val="189795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0"/>
                <a:ext cx="9144000" cy="2160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40000"/>
                  </a:lnSpc>
                </a:pPr>
                <a:r>
                  <a:rPr lang="en-US" sz="3200" b="1" dirty="0" smtClean="0"/>
                  <a:t>Ideally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 smtClean="0"/>
                  <a:t> scientists and engineers should never </a:t>
                </a:r>
                <a:r>
                  <a:rPr lang="en-US" sz="3200" b="1" dirty="0"/>
                  <a:t>be content to be tool limited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3200" b="1" dirty="0"/>
                  <a:t> they </a:t>
                </a:r>
                <a:r>
                  <a:rPr lang="en-US" sz="3200" b="1" dirty="0" smtClean="0"/>
                  <a:t>have to </a:t>
                </a:r>
                <a:r>
                  <a:rPr lang="en-US" sz="3200" b="1" dirty="0"/>
                  <a:t>do whatever is necessary to solve their problems.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160591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667" b="-5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2338828"/>
                <a:ext cx="9144000" cy="14711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40000"/>
                  </a:lnSpc>
                </a:pPr>
                <a:r>
                  <a:rPr lang="en-US" sz="3200" b="1" dirty="0" smtClean="0"/>
                  <a:t>A powerful </a:t>
                </a:r>
                <a:r>
                  <a:rPr lang="en-US" sz="3200" b="1" dirty="0"/>
                  <a:t>way to do this is to learn to write programs in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𝐄𝐱𝐜𝐞𝐥</m:t>
                    </m:r>
                  </m:oMath>
                </a14:m>
                <a:r>
                  <a:rPr lang="en-US" sz="3200" b="1" dirty="0" smtClean="0"/>
                  <a:t> </a:t>
                </a:r>
                <a:r>
                  <a:rPr lang="en-US" sz="3200" b="1" dirty="0"/>
                  <a:t>and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𝐌𝐀𝐓𝐋𝐀𝐁</m:t>
                    </m:r>
                  </m:oMath>
                </a14:m>
                <a:r>
                  <a:rPr lang="en-US" sz="3200" b="1" dirty="0"/>
                  <a:t> environments.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38828"/>
                <a:ext cx="9144000" cy="1471172"/>
              </a:xfrm>
              <a:prstGeom prst="rect">
                <a:avLst/>
              </a:prstGeom>
              <a:blipFill rotWithShape="0">
                <a:blip r:embed="rId3"/>
                <a:stretch>
                  <a:fillRect l="-1667" r="-1667" b="-8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4007989"/>
                <a:ext cx="9144000" cy="2850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40000"/>
                  </a:lnSpc>
                </a:pPr>
                <a:r>
                  <a:rPr lang="en-US" sz="3200" b="1" dirty="0" smtClean="0"/>
                  <a:t>Furthermore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b="1" dirty="0"/>
                  <a:t> the programming skills required for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𝐦𝐚𝐜𝐫𝐨𝐬</m:t>
                    </m:r>
                  </m:oMath>
                </a14:m>
                <a:r>
                  <a:rPr lang="en-US" sz="3200" b="1" dirty="0"/>
                  <a:t> and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𝐌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𝐟𝐢𝐥𝐞𝐬</m:t>
                    </m:r>
                  </m:oMath>
                </a14:m>
                <a:r>
                  <a:rPr lang="en-US" sz="3200" b="1" dirty="0"/>
                  <a:t> are </a:t>
                </a:r>
                <a:r>
                  <a:rPr lang="en-US" sz="3200" b="1" dirty="0" smtClean="0"/>
                  <a:t>the same </a:t>
                </a:r>
                <a:r>
                  <a:rPr lang="en-US" sz="3200" b="1" dirty="0"/>
                  <a:t>as those needed to effectively develop programs in languages like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𝐅𝐨𝐫𝐭𝐫𝐚𝐧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b="1" dirty="0" smtClean="0"/>
                  <a:t>or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𝐂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2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𝐂</m:t>
                    </m:r>
                  </m:oMath>
                </a14:m>
                <a:r>
                  <a:rPr lang="en-US" sz="3200" b="1" dirty="0" smtClean="0">
                    <a:solidFill>
                      <a:srgbClr val="002060"/>
                    </a:solidFill>
                  </a:rPr>
                  <a:t>++</a:t>
                </a:r>
                <a:r>
                  <a:rPr lang="en-US" sz="3200" b="1" dirty="0" smtClean="0"/>
                  <a:t>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07989"/>
                <a:ext cx="9144000" cy="2850011"/>
              </a:xfrm>
              <a:prstGeom prst="rect">
                <a:avLst/>
              </a:prstGeom>
              <a:blipFill>
                <a:blip r:embed="rId4"/>
                <a:stretch>
                  <a:fillRect l="-1667" r="-1667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966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1039</TotalTime>
  <Words>3518</Words>
  <Application>Microsoft Office PowerPoint</Application>
  <PresentationFormat>On-screen Show (4:3)</PresentationFormat>
  <Paragraphs>227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3" baseType="lpstr">
      <vt:lpstr>Arial</vt:lpstr>
      <vt:lpstr>Cambria</vt:lpstr>
      <vt:lpstr>Cambria Math</vt:lpstr>
      <vt:lpstr>Century Gothic</vt:lpstr>
      <vt:lpstr>Courier New</vt:lpstr>
      <vt:lpstr>Palatino Linotype</vt:lpstr>
      <vt:lpstr>Wingdings</vt:lpstr>
      <vt:lpstr>Executive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samir.quliyev</dc:creator>
  <cp:lastModifiedBy>Samir</cp:lastModifiedBy>
  <cp:revision>102</cp:revision>
  <dcterms:created xsi:type="dcterms:W3CDTF">2006-08-16T00:00:00Z</dcterms:created>
  <dcterms:modified xsi:type="dcterms:W3CDTF">2021-10-11T04:26:10Z</dcterms:modified>
</cp:coreProperties>
</file>